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48"/>
  </p:notesMasterIdLst>
  <p:sldIdLst>
    <p:sldId id="256" r:id="rId2"/>
    <p:sldId id="257" r:id="rId3"/>
    <p:sldId id="258" r:id="rId4"/>
    <p:sldId id="259" r:id="rId5"/>
    <p:sldId id="260" r:id="rId6"/>
    <p:sldId id="261" r:id="rId7"/>
    <p:sldId id="263" r:id="rId8"/>
    <p:sldId id="262" r:id="rId9"/>
    <p:sldId id="271" r:id="rId10"/>
    <p:sldId id="276" r:id="rId11"/>
    <p:sldId id="277" r:id="rId12"/>
    <p:sldId id="278" r:id="rId13"/>
    <p:sldId id="275" r:id="rId14"/>
    <p:sldId id="265" r:id="rId15"/>
    <p:sldId id="266" r:id="rId16"/>
    <p:sldId id="264" r:id="rId17"/>
    <p:sldId id="267" r:id="rId18"/>
    <p:sldId id="268" r:id="rId19"/>
    <p:sldId id="273" r:id="rId20"/>
    <p:sldId id="301" r:id="rId21"/>
    <p:sldId id="269" r:id="rId22"/>
    <p:sldId id="270" r:id="rId23"/>
    <p:sldId id="272" r:id="rId24"/>
    <p:sldId id="274" r:id="rId25"/>
    <p:sldId id="300" r:id="rId26"/>
    <p:sldId id="27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D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83" d="100"/>
          <a:sy n="83" d="100"/>
        </p:scale>
        <p:origin x="2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2F60D-B94E-4AAE-AFA5-D4B037422758}" type="datetimeFigureOut">
              <a:rPr lang="ru-RU" smtClean="0"/>
              <a:t>14.03.2023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3F52B-58C5-4B98-8249-6754AFF64931}" type="slidenum">
              <a:rPr lang="ru-RU" smtClean="0"/>
              <a:t>‹#›</a:t>
            </a:fld>
            <a:endParaRPr lang="ru-RU"/>
          </a:p>
        </p:txBody>
      </p:sp>
    </p:spTree>
    <p:extLst>
      <p:ext uri="{BB962C8B-B14F-4D97-AF65-F5344CB8AC3E}">
        <p14:creationId xmlns:p14="http://schemas.microsoft.com/office/powerpoint/2010/main" val="52097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FC3F52B-58C5-4B98-8249-6754AFF64931}" type="slidenum">
              <a:rPr lang="ru-RU" smtClean="0"/>
              <a:t>28</a:t>
            </a:fld>
            <a:endParaRPr lang="ru-RU"/>
          </a:p>
        </p:txBody>
      </p:sp>
    </p:spTree>
    <p:extLst>
      <p:ext uri="{BB962C8B-B14F-4D97-AF65-F5344CB8AC3E}">
        <p14:creationId xmlns:p14="http://schemas.microsoft.com/office/powerpoint/2010/main" val="40928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68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4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2294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684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47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910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070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9293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21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3/14/2023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74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076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3/14/2023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9617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pi.flutter.dev/flutter/widgets/ModalRoute-clas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Navigation</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007777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Методы</a:t>
            </a:r>
            <a:endParaRPr lang="ru-RU" dirty="0"/>
          </a:p>
        </p:txBody>
      </p:sp>
      <p:sp>
        <p:nvSpPr>
          <p:cNvPr id="3" name="Объект 2"/>
          <p:cNvSpPr>
            <a:spLocks noGrp="1"/>
          </p:cNvSpPr>
          <p:nvPr>
            <p:ph idx="1"/>
          </p:nvPr>
        </p:nvSpPr>
        <p:spPr>
          <a:xfrm>
            <a:off x="1097280" y="1845734"/>
            <a:ext cx="10058400" cy="4448386"/>
          </a:xfrm>
        </p:spPr>
        <p:txBody>
          <a:bodyPr>
            <a:normAutofit fontScale="92500" lnSpcReduction="20000"/>
          </a:bodyPr>
          <a:lstStyle/>
          <a:p>
            <a:pPr>
              <a:buFont typeface="Arial" panose="020B0604020202020204" pitchFamily="34" charset="0"/>
              <a:buChar char="•"/>
            </a:pPr>
            <a:r>
              <a:rPr lang="en-US" dirty="0" smtClean="0"/>
              <a:t> activate() -&gt; void - </a:t>
            </a:r>
            <a:r>
              <a:rPr lang="ru-RU" dirty="0" smtClean="0"/>
              <a:t>вызывается</a:t>
            </a:r>
            <a:r>
              <a:rPr lang="ru-RU" dirty="0"/>
              <a:t>, когда этот объект повторно вставляется в дерево после удаления с помощью отключить</a:t>
            </a:r>
            <a:r>
              <a:rPr lang="ru-RU" dirty="0" smtClean="0"/>
              <a:t>.</a:t>
            </a:r>
          </a:p>
          <a:p>
            <a:pPr>
              <a:buFont typeface="Arial" panose="020B0604020202020204" pitchFamily="34" charset="0"/>
              <a:buChar char="•"/>
            </a:pPr>
            <a:r>
              <a:rPr lang="en-US" dirty="0" smtClean="0"/>
              <a:t> build(</a:t>
            </a:r>
            <a:r>
              <a:rPr lang="en-US" dirty="0" err="1" smtClean="0"/>
              <a:t>BuildContext</a:t>
            </a:r>
            <a:r>
              <a:rPr lang="en-US" dirty="0" smtClean="0"/>
              <a:t> context) -&gt; Widget - </a:t>
            </a:r>
            <a:r>
              <a:rPr lang="ru-RU" dirty="0" smtClean="0"/>
              <a:t>описывает </a:t>
            </a:r>
            <a:r>
              <a:rPr lang="ru-RU" dirty="0"/>
              <a:t>часть пользовательского интерфейса, представленную этим </a:t>
            </a:r>
            <a:r>
              <a:rPr lang="ru-RU" dirty="0" err="1"/>
              <a:t>виджетом</a:t>
            </a:r>
            <a:r>
              <a:rPr lang="ru-RU" dirty="0" smtClean="0"/>
              <a:t>.</a:t>
            </a:r>
            <a:endParaRPr lang="en-US" dirty="0" smtClean="0"/>
          </a:p>
          <a:p>
            <a:pPr>
              <a:buFont typeface="Arial" panose="020B0604020202020204" pitchFamily="34" charset="0"/>
              <a:buChar char="•"/>
            </a:pPr>
            <a:r>
              <a:rPr lang="en-US" dirty="0" smtClean="0"/>
              <a:t> </a:t>
            </a:r>
            <a:r>
              <a:rPr lang="en-US" dirty="0" err="1" smtClean="0"/>
              <a:t>canPop</a:t>
            </a:r>
            <a:r>
              <a:rPr lang="en-US" dirty="0" smtClean="0"/>
              <a:t>() -&gt; bool - </a:t>
            </a:r>
            <a:r>
              <a:rPr lang="ru-RU" dirty="0" smtClean="0"/>
              <a:t>можно </a:t>
            </a:r>
            <a:r>
              <a:rPr lang="ru-RU" dirty="0"/>
              <a:t>ли открыть навигатор</a:t>
            </a:r>
            <a:r>
              <a:rPr lang="ru-RU" dirty="0" smtClean="0"/>
              <a:t>.</a:t>
            </a:r>
            <a:endParaRPr lang="en-US" dirty="0" smtClean="0"/>
          </a:p>
          <a:p>
            <a:pPr>
              <a:buFont typeface="Arial" panose="020B0604020202020204" pitchFamily="34" charset="0"/>
              <a:buChar char="•"/>
            </a:pPr>
            <a:r>
              <a:rPr lang="en-US" dirty="0" smtClean="0"/>
              <a:t> </a:t>
            </a:r>
            <a:r>
              <a:rPr lang="en-US" dirty="0" err="1" smtClean="0"/>
              <a:t>createTicker</a:t>
            </a:r>
            <a:r>
              <a:rPr lang="en-US" dirty="0" smtClean="0"/>
              <a:t>(</a:t>
            </a:r>
            <a:r>
              <a:rPr lang="en-US" dirty="0" err="1" smtClean="0"/>
              <a:t>TikcerCallback</a:t>
            </a:r>
            <a:r>
              <a:rPr lang="en-US" dirty="0" smtClean="0"/>
              <a:t> </a:t>
            </a:r>
            <a:r>
              <a:rPr lang="en-US" dirty="0" err="1" smtClean="0"/>
              <a:t>onTick</a:t>
            </a:r>
            <a:r>
              <a:rPr lang="en-US" dirty="0" smtClean="0"/>
              <a:t>) -&gt; Ticker - </a:t>
            </a:r>
            <a:r>
              <a:rPr lang="ru-RU" dirty="0" smtClean="0"/>
              <a:t>создает </a:t>
            </a:r>
            <a:r>
              <a:rPr lang="ru-RU" dirty="0" err="1"/>
              <a:t>тикер</a:t>
            </a:r>
            <a:r>
              <a:rPr lang="ru-RU" dirty="0"/>
              <a:t> с заданным обратным </a:t>
            </a:r>
            <a:r>
              <a:rPr lang="ru-RU" dirty="0" smtClean="0"/>
              <a:t>вызовом</a:t>
            </a:r>
            <a:r>
              <a:rPr lang="en-US" dirty="0" smtClean="0"/>
              <a:t>.</a:t>
            </a:r>
          </a:p>
          <a:p>
            <a:pPr>
              <a:buFont typeface="Arial" panose="020B0604020202020204" pitchFamily="34" charset="0"/>
              <a:buChar char="•"/>
            </a:pPr>
            <a:r>
              <a:rPr lang="en-US" dirty="0" smtClean="0"/>
              <a:t> deactivate() -&gt; void - </a:t>
            </a:r>
            <a:r>
              <a:rPr lang="ru-RU" dirty="0" smtClean="0"/>
              <a:t>вызывается</a:t>
            </a:r>
            <a:r>
              <a:rPr lang="ru-RU" dirty="0"/>
              <a:t>, когда этот объект удаляется из дерева</a:t>
            </a:r>
            <a:r>
              <a:rPr lang="ru-RU" dirty="0" smtClean="0"/>
              <a:t>.</a:t>
            </a:r>
            <a:endParaRPr lang="en-US" dirty="0" smtClean="0"/>
          </a:p>
          <a:p>
            <a:pPr>
              <a:buFont typeface="Arial" panose="020B0604020202020204" pitchFamily="34" charset="0"/>
              <a:buChar char="•"/>
            </a:pPr>
            <a:r>
              <a:rPr lang="en-US" dirty="0" smtClean="0"/>
              <a:t> </a:t>
            </a:r>
            <a:r>
              <a:rPr lang="en-US" dirty="0" err="1" smtClean="0"/>
              <a:t>didStartUserGesture</a:t>
            </a:r>
            <a:r>
              <a:rPr lang="en-US" dirty="0" smtClean="0"/>
              <a:t>() -&gt; void - </a:t>
            </a:r>
            <a:r>
              <a:rPr lang="ru-RU" dirty="0" smtClean="0"/>
              <a:t>навигатор </a:t>
            </a:r>
            <a:r>
              <a:rPr lang="ru-RU" dirty="0"/>
              <a:t>управляется жестом </a:t>
            </a:r>
            <a:r>
              <a:rPr lang="ru-RU" dirty="0" smtClean="0"/>
              <a:t>пользователя</a:t>
            </a:r>
            <a:r>
              <a:rPr lang="en-US" dirty="0" smtClean="0"/>
              <a:t>.</a:t>
            </a:r>
          </a:p>
          <a:p>
            <a:pPr>
              <a:buFont typeface="Arial" panose="020B0604020202020204" pitchFamily="34" charset="0"/>
              <a:buChar char="•"/>
            </a:pPr>
            <a:r>
              <a:rPr lang="en-US" dirty="0" smtClean="0"/>
              <a:t> </a:t>
            </a:r>
            <a:r>
              <a:rPr lang="en-US" dirty="0" err="1" smtClean="0"/>
              <a:t>didUpdateWidget</a:t>
            </a:r>
            <a:r>
              <a:rPr lang="en-US" dirty="0" smtClean="0"/>
              <a:t>(covariant Navigator </a:t>
            </a:r>
            <a:r>
              <a:rPr lang="en-US" dirty="0" err="1" smtClean="0"/>
              <a:t>oldWidget</a:t>
            </a:r>
            <a:r>
              <a:rPr lang="en-US" dirty="0" smtClean="0"/>
              <a:t>) -&gt; void - </a:t>
            </a:r>
            <a:r>
              <a:rPr lang="ru-RU" dirty="0" smtClean="0"/>
              <a:t>вызывается </a:t>
            </a:r>
            <a:r>
              <a:rPr lang="ru-RU" dirty="0"/>
              <a:t>всякий раз, когда изменяется конфигурация </a:t>
            </a:r>
            <a:r>
              <a:rPr lang="ru-RU" dirty="0" err="1"/>
              <a:t>виджета</a:t>
            </a:r>
            <a:r>
              <a:rPr lang="ru-RU" dirty="0" smtClean="0"/>
              <a:t>.</a:t>
            </a:r>
            <a:endParaRPr lang="en-US" dirty="0" smtClean="0"/>
          </a:p>
          <a:p>
            <a:pPr>
              <a:buFont typeface="Arial" panose="020B0604020202020204" pitchFamily="34" charset="0"/>
              <a:buChar char="•"/>
            </a:pPr>
            <a:r>
              <a:rPr lang="en-US" dirty="0"/>
              <a:t> d</a:t>
            </a:r>
            <a:r>
              <a:rPr lang="en-US" dirty="0" smtClean="0"/>
              <a:t>ispose() -&gt; void - </a:t>
            </a:r>
            <a:r>
              <a:rPr lang="ru-RU" dirty="0" smtClean="0"/>
              <a:t>вызывается</a:t>
            </a:r>
            <a:r>
              <a:rPr lang="ru-RU" dirty="0"/>
              <a:t>, когда этот объект удаляется из дерева </a:t>
            </a:r>
            <a:r>
              <a:rPr lang="ru-RU" dirty="0" smtClean="0"/>
              <a:t>навсегда</a:t>
            </a:r>
            <a:r>
              <a:rPr lang="en-US" dirty="0" smtClean="0"/>
              <a:t>.</a:t>
            </a:r>
            <a:endParaRPr lang="ru-RU" dirty="0" smtClean="0"/>
          </a:p>
          <a:p>
            <a:pPr>
              <a:buFont typeface="Arial" panose="020B0604020202020204" pitchFamily="34" charset="0"/>
              <a:buChar char="•"/>
            </a:pPr>
            <a:r>
              <a:rPr lang="ru-RU" dirty="0" smtClean="0"/>
              <a:t>Ссылочка чтоб посмотреть остальные методы: </a:t>
            </a:r>
            <a:r>
              <a:rPr lang="en-US" dirty="0" smtClean="0"/>
              <a:t>https</a:t>
            </a:r>
            <a:r>
              <a:rPr lang="en-US" dirty="0"/>
              <a:t>://api.flutter.dev/flutter/widgets/NavigatorState-class.html</a:t>
            </a:r>
            <a:endParaRPr lang="ru-RU" dirty="0" smtClean="0"/>
          </a:p>
          <a:p>
            <a:pPr>
              <a:buFont typeface="Arial" panose="020B0604020202020204" pitchFamily="34" charset="0"/>
              <a:buChar char="•"/>
            </a:pPr>
            <a:endParaRPr lang="en-US" dirty="0" smtClean="0"/>
          </a:p>
          <a:p>
            <a:pPr>
              <a:buFont typeface="Arial" panose="020B0604020202020204" pitchFamily="34" charset="0"/>
              <a:buChar char="•"/>
            </a:pPr>
            <a:endParaRPr lang="ru-RU" dirty="0"/>
          </a:p>
        </p:txBody>
      </p:sp>
    </p:spTree>
    <p:extLst>
      <p:ext uri="{BB962C8B-B14F-4D97-AF65-F5344CB8AC3E}">
        <p14:creationId xmlns:p14="http://schemas.microsoft.com/office/powerpoint/2010/main" val="1756639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Восстановление состояния</a:t>
            </a:r>
            <a:endParaRPr lang="ru-RU" dirty="0"/>
          </a:p>
        </p:txBody>
      </p:sp>
      <p:sp>
        <p:nvSpPr>
          <p:cNvPr id="3" name="Объект 2"/>
          <p:cNvSpPr>
            <a:spLocks noGrp="1"/>
          </p:cNvSpPr>
          <p:nvPr>
            <p:ph idx="1"/>
          </p:nvPr>
        </p:nvSpPr>
        <p:spPr>
          <a:xfrm>
            <a:off x="1097280" y="1845734"/>
            <a:ext cx="10058400" cy="4509346"/>
          </a:xfrm>
        </p:spPr>
        <p:txBody>
          <a:bodyPr>
            <a:normAutofit/>
          </a:bodyPr>
          <a:lstStyle/>
          <a:p>
            <a:pPr algn="just"/>
            <a:r>
              <a:rPr lang="ru-RU" dirty="0"/>
              <a:t>Если он снабжен идентификатором </a:t>
            </a:r>
            <a:r>
              <a:rPr lang="ru-RU" dirty="0" err="1"/>
              <a:t>restorationScopeId</a:t>
            </a:r>
            <a:r>
              <a:rPr lang="ru-RU" dirty="0"/>
              <a:t> и окружен допустимым </a:t>
            </a:r>
            <a:r>
              <a:rPr lang="ru-RU" dirty="0" err="1"/>
              <a:t>RestorationScope</a:t>
            </a:r>
            <a:r>
              <a:rPr lang="ru-RU" dirty="0"/>
              <a:t>, навигатор восстановит свое состояние, воссоздав текущий стек истории маршрутов во время восстановления состояния и восстановив внутреннее состояние этих маршрутов. Однако не все маршруты в стеке могут быть </a:t>
            </a:r>
            <a:r>
              <a:rPr lang="ru-RU" dirty="0" smtClean="0"/>
              <a:t>восстановлены:</a:t>
            </a:r>
          </a:p>
          <a:p>
            <a:pPr marL="457200" indent="-457200">
              <a:buFont typeface="+mj-lt"/>
              <a:buAutoNum type="arabicPeriod"/>
            </a:pPr>
            <a:r>
              <a:rPr lang="ru-RU" dirty="0"/>
              <a:t>Маршруты на основе страниц </a:t>
            </a:r>
            <a:r>
              <a:rPr lang="ru-RU" dirty="0" smtClean="0"/>
              <a:t>не восстанавливают </a:t>
            </a:r>
            <a:r>
              <a:rPr lang="ru-RU" dirty="0"/>
              <a:t>свое состояние, если </a:t>
            </a:r>
            <a:r>
              <a:rPr lang="ru-RU" dirty="0" smtClean="0"/>
              <a:t>не указан </a:t>
            </a:r>
            <a:r>
              <a:rPr lang="ru-RU" dirty="0" err="1" smtClean="0"/>
              <a:t>Page.restorationId</a:t>
            </a:r>
            <a:r>
              <a:rPr lang="ru-RU" dirty="0" smtClean="0"/>
              <a:t>.</a:t>
            </a:r>
          </a:p>
          <a:p>
            <a:pPr marL="457200" indent="-457200">
              <a:buFont typeface="+mj-lt"/>
              <a:buAutoNum type="arabicPeriod"/>
            </a:pPr>
            <a:r>
              <a:rPr lang="ru-RU" dirty="0" smtClean="0"/>
              <a:t> Маршруты</a:t>
            </a:r>
            <a:r>
              <a:rPr lang="ru-RU" dirty="0"/>
              <a:t>, добавленные с помощью классического императивного API (</a:t>
            </a:r>
            <a:r>
              <a:rPr lang="ru-RU" dirty="0" err="1"/>
              <a:t>push</a:t>
            </a:r>
            <a:r>
              <a:rPr lang="ru-RU" dirty="0"/>
              <a:t>, </a:t>
            </a:r>
            <a:r>
              <a:rPr lang="ru-RU" dirty="0" err="1"/>
              <a:t>pushNamed</a:t>
            </a:r>
            <a:r>
              <a:rPr lang="ru-RU" dirty="0"/>
              <a:t> и </a:t>
            </a:r>
            <a:r>
              <a:rPr lang="ru-RU" dirty="0" err="1"/>
              <a:t>friends</a:t>
            </a:r>
            <a:r>
              <a:rPr lang="ru-RU" dirty="0"/>
              <a:t>), никогда не смогут восстановить свое состояние</a:t>
            </a:r>
            <a:r>
              <a:rPr lang="ru-RU" dirty="0" smtClean="0"/>
              <a:t>.</a:t>
            </a:r>
          </a:p>
          <a:p>
            <a:pPr marL="457200" indent="-457200">
              <a:buFont typeface="+mj-lt"/>
              <a:buAutoNum type="arabicPeriod"/>
            </a:pPr>
            <a:r>
              <a:rPr lang="ru-RU" dirty="0"/>
              <a:t>Маршрут, добавленный с помощью восстанавливаемого императивного API (</a:t>
            </a:r>
            <a:r>
              <a:rPr lang="ru-RU" dirty="0" err="1"/>
              <a:t>restorablePush</a:t>
            </a:r>
            <a:r>
              <a:rPr lang="ru-RU" dirty="0"/>
              <a:t>, </a:t>
            </a:r>
            <a:r>
              <a:rPr lang="ru-RU" dirty="0" err="1"/>
              <a:t>restorablePushNamed</a:t>
            </a:r>
            <a:r>
              <a:rPr lang="ru-RU" dirty="0"/>
              <a:t> и все другие императивные методы с "</a:t>
            </a:r>
            <a:r>
              <a:rPr lang="ru-RU" dirty="0" err="1"/>
              <a:t>restorable</a:t>
            </a:r>
            <a:r>
              <a:rPr lang="ru-RU" dirty="0"/>
              <a:t>" в их названии), восстанавливает свое состояние, если все маршруты под ним вплоть до первого маршрута на основе страницы под ним восстанавливаются. Если под ним нет маршрута на основе страницы, он восстанавливает свое состояние только в том случае, если все маршруты под ним восстанавливают свои</a:t>
            </a:r>
            <a:r>
              <a:rPr lang="ru-RU" dirty="0" smtClean="0"/>
              <a:t>.</a:t>
            </a:r>
          </a:p>
          <a:p>
            <a:pPr marL="457200" indent="-457200">
              <a:buFont typeface="+mj-lt"/>
              <a:buAutoNum type="arabicPeriod"/>
            </a:pPr>
            <a:endParaRPr lang="ru-RU" dirty="0"/>
          </a:p>
        </p:txBody>
      </p:sp>
    </p:spTree>
    <p:extLst>
      <p:ext uri="{BB962C8B-B14F-4D97-AF65-F5344CB8AC3E}">
        <p14:creationId xmlns:p14="http://schemas.microsoft.com/office/powerpoint/2010/main" val="14149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Восстановление состояния</a:t>
            </a:r>
            <a:endParaRPr lang="ru-RU" dirty="0"/>
          </a:p>
        </p:txBody>
      </p:sp>
      <p:sp>
        <p:nvSpPr>
          <p:cNvPr id="3" name="Объект 2"/>
          <p:cNvSpPr>
            <a:spLocks noGrp="1"/>
          </p:cNvSpPr>
          <p:nvPr>
            <p:ph idx="1"/>
          </p:nvPr>
        </p:nvSpPr>
        <p:spPr/>
        <p:txBody>
          <a:bodyPr>
            <a:normAutofit/>
          </a:bodyPr>
          <a:lstStyle/>
          <a:p>
            <a:pPr algn="just"/>
            <a:r>
              <a:rPr lang="ru-RU" sz="2800" dirty="0"/>
              <a:t>Если маршрут считается подлежащим восстановлению, навигатор установит для </a:t>
            </a:r>
            <a:r>
              <a:rPr lang="ru-RU" sz="2800" dirty="0" smtClean="0"/>
              <a:t>своего </a:t>
            </a:r>
            <a:r>
              <a:rPr lang="ru-RU" sz="2800" dirty="0" err="1"/>
              <a:t>Route.restorationScopeId</a:t>
            </a:r>
            <a:r>
              <a:rPr lang="ru-RU" sz="2800" dirty="0"/>
              <a:t> ненулевое значение. Маршруты могут использовать этот идентификатор для сохранения и восстановления своего собственного состояния. В качестве примера, </a:t>
            </a:r>
            <a:r>
              <a:rPr lang="ru-RU" sz="2800" dirty="0" err="1"/>
              <a:t>ModalRoute</a:t>
            </a:r>
            <a:r>
              <a:rPr lang="ru-RU" sz="2800" dirty="0"/>
              <a:t> будет использовать этот идентификатор для создания </a:t>
            </a:r>
            <a:r>
              <a:rPr lang="ru-RU" sz="2800" dirty="0" err="1"/>
              <a:t>RestorationScope</a:t>
            </a:r>
            <a:r>
              <a:rPr lang="ru-RU" sz="2800" dirty="0"/>
              <a:t> для своих </a:t>
            </a:r>
            <a:r>
              <a:rPr lang="ru-RU" sz="2800" dirty="0" err="1"/>
              <a:t>виджетов</a:t>
            </a:r>
            <a:r>
              <a:rPr lang="ru-RU" sz="2800" dirty="0"/>
              <a:t> содержимого.</a:t>
            </a:r>
          </a:p>
        </p:txBody>
      </p:sp>
    </p:spTree>
    <p:extLst>
      <p:ext uri="{BB962C8B-B14F-4D97-AF65-F5344CB8AC3E}">
        <p14:creationId xmlns:p14="http://schemas.microsoft.com/office/powerpoint/2010/main" val="182298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Виды маршрутов</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920995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Всплывающие </a:t>
            </a:r>
            <a:r>
              <a:rPr lang="ru-RU" dirty="0" smtClean="0"/>
              <a:t>маршруты</a:t>
            </a:r>
            <a:r>
              <a:rPr lang="en-US" dirty="0" smtClean="0"/>
              <a:t>(Popup)</a:t>
            </a:r>
            <a:endParaRPr lang="ru-RU" dirty="0"/>
          </a:p>
        </p:txBody>
      </p:sp>
      <p:pic>
        <p:nvPicPr>
          <p:cNvPr id="4" name="Рисунок 3"/>
          <p:cNvPicPr>
            <a:picLocks noChangeAspect="1"/>
          </p:cNvPicPr>
          <p:nvPr/>
        </p:nvPicPr>
        <p:blipFill>
          <a:blip r:embed="rId4"/>
          <a:stretch>
            <a:fillRect/>
          </a:stretch>
        </p:blipFill>
        <p:spPr>
          <a:xfrm>
            <a:off x="1097280" y="1851041"/>
            <a:ext cx="3503562" cy="3568684"/>
          </a:xfrm>
          <a:prstGeom prst="rect">
            <a:avLst/>
          </a:prstGeom>
        </p:spPr>
      </p:pic>
      <p:grpSp>
        <p:nvGrpSpPr>
          <p:cNvPr id="7" name="Группа 6"/>
          <p:cNvGrpSpPr/>
          <p:nvPr/>
        </p:nvGrpSpPr>
        <p:grpSpPr>
          <a:xfrm>
            <a:off x="4106497" y="1851041"/>
            <a:ext cx="2704694" cy="4117976"/>
            <a:chOff x="4115206" y="1737360"/>
            <a:chExt cx="2431485" cy="3574106"/>
          </a:xfrm>
        </p:grpSpPr>
        <p:pic>
          <p:nvPicPr>
            <p:cNvPr id="5" name="Рисунок 4"/>
            <p:cNvPicPr>
              <a:picLocks noChangeAspect="1"/>
            </p:cNvPicPr>
            <p:nvPr/>
          </p:nvPicPr>
          <p:blipFill>
            <a:blip r:embed="rId5"/>
            <a:stretch>
              <a:fillRect/>
            </a:stretch>
          </p:blipFill>
          <p:spPr>
            <a:xfrm>
              <a:off x="4115206" y="1737360"/>
              <a:ext cx="2431485" cy="2524887"/>
            </a:xfrm>
            <a:prstGeom prst="rect">
              <a:avLst/>
            </a:prstGeom>
          </p:spPr>
        </p:pic>
        <p:pic>
          <p:nvPicPr>
            <p:cNvPr id="6" name="Рисунок 5"/>
            <p:cNvPicPr>
              <a:picLocks noChangeAspect="1"/>
            </p:cNvPicPr>
            <p:nvPr/>
          </p:nvPicPr>
          <p:blipFill>
            <a:blip r:embed="rId6"/>
            <a:stretch>
              <a:fillRect/>
            </a:stretch>
          </p:blipFill>
          <p:spPr>
            <a:xfrm>
              <a:off x="4147174" y="4226975"/>
              <a:ext cx="2237969" cy="1084491"/>
            </a:xfrm>
            <a:prstGeom prst="rect">
              <a:avLst/>
            </a:prstGeom>
          </p:spPr>
        </p:pic>
      </p:grpSp>
      <p:pic>
        <p:nvPicPr>
          <p:cNvPr id="8" name="bandicam 2023-03-12 22-00-47-5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27015" y="1847474"/>
            <a:ext cx="1993534" cy="4121543"/>
          </a:xfrm>
          <a:prstGeom prst="rect">
            <a:avLst/>
          </a:prstGeom>
        </p:spPr>
      </p:pic>
    </p:spTree>
    <p:extLst>
      <p:ext uri="{BB962C8B-B14F-4D97-AF65-F5344CB8AC3E}">
        <p14:creationId xmlns:p14="http://schemas.microsoft.com/office/powerpoint/2010/main" val="271466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ShowDialog</a:t>
            </a:r>
            <a:endParaRPr lang="ru-RU" dirty="0"/>
          </a:p>
        </p:txBody>
      </p:sp>
      <p:pic>
        <p:nvPicPr>
          <p:cNvPr id="8" name="Рисунок 7"/>
          <p:cNvPicPr>
            <a:picLocks noChangeAspect="1"/>
          </p:cNvPicPr>
          <p:nvPr/>
        </p:nvPicPr>
        <p:blipFill>
          <a:blip r:embed="rId4"/>
          <a:stretch>
            <a:fillRect/>
          </a:stretch>
        </p:blipFill>
        <p:spPr>
          <a:xfrm>
            <a:off x="1097280" y="1851949"/>
            <a:ext cx="3836499" cy="3530279"/>
          </a:xfrm>
          <a:prstGeom prst="rect">
            <a:avLst/>
          </a:prstGeom>
        </p:spPr>
      </p:pic>
      <p:pic>
        <p:nvPicPr>
          <p:cNvPr id="9" name="Рисунок 8"/>
          <p:cNvPicPr>
            <a:picLocks noChangeAspect="1"/>
          </p:cNvPicPr>
          <p:nvPr/>
        </p:nvPicPr>
        <p:blipFill>
          <a:blip r:embed="rId5"/>
          <a:stretch>
            <a:fillRect/>
          </a:stretch>
        </p:blipFill>
        <p:spPr>
          <a:xfrm>
            <a:off x="4933779" y="1851949"/>
            <a:ext cx="3540976" cy="3600920"/>
          </a:xfrm>
          <a:prstGeom prst="rect">
            <a:avLst/>
          </a:prstGeom>
        </p:spPr>
      </p:pic>
      <p:pic>
        <p:nvPicPr>
          <p:cNvPr id="10" name="bandicam 2023-03-12 22-32-49-4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82895" y="1851949"/>
            <a:ext cx="2199191" cy="4096858"/>
          </a:xfrm>
          <a:prstGeom prst="rect">
            <a:avLst/>
          </a:prstGeom>
        </p:spPr>
      </p:pic>
    </p:spTree>
    <p:extLst>
      <p:ext uri="{BB962C8B-B14F-4D97-AF65-F5344CB8AC3E}">
        <p14:creationId xmlns:p14="http://schemas.microsoft.com/office/powerpoint/2010/main" val="41514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mtClean="0"/>
              <a:t/>
            </a:r>
            <a:br>
              <a:rPr lang="en-US" smtClean="0"/>
            </a:br>
            <a:r>
              <a:rPr lang="en-US" smtClean="0"/>
              <a:t>ShowModalBottomSheet</a:t>
            </a:r>
            <a:endParaRPr lang="ru-RU" dirty="0"/>
          </a:p>
        </p:txBody>
      </p:sp>
      <p:pic>
        <p:nvPicPr>
          <p:cNvPr id="12" name="bandicam 2023-03-12 22-39-16-3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29298" y="1822115"/>
            <a:ext cx="2031927" cy="4199758"/>
          </a:xfrm>
        </p:spPr>
      </p:pic>
      <p:pic>
        <p:nvPicPr>
          <p:cNvPr id="11" name="Рисунок 10"/>
          <p:cNvPicPr>
            <a:picLocks noChangeAspect="1"/>
          </p:cNvPicPr>
          <p:nvPr/>
        </p:nvPicPr>
        <p:blipFill>
          <a:blip r:embed="rId5"/>
          <a:stretch>
            <a:fillRect/>
          </a:stretch>
        </p:blipFill>
        <p:spPr>
          <a:xfrm>
            <a:off x="1965381" y="1938861"/>
            <a:ext cx="3511394" cy="3654983"/>
          </a:xfrm>
          <a:prstGeom prst="rect">
            <a:avLst/>
          </a:prstGeom>
        </p:spPr>
      </p:pic>
    </p:spTree>
    <p:extLst>
      <p:ext uri="{BB962C8B-B14F-4D97-AF65-F5344CB8AC3E}">
        <p14:creationId xmlns:p14="http://schemas.microsoft.com/office/powerpoint/2010/main" val="407604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PopupMenuButton</a:t>
            </a:r>
            <a:endParaRPr lang="en-US" dirty="0"/>
          </a:p>
        </p:txBody>
      </p:sp>
      <p:pic>
        <p:nvPicPr>
          <p:cNvPr id="4" name="Рисунок 3"/>
          <p:cNvPicPr>
            <a:picLocks noChangeAspect="1"/>
          </p:cNvPicPr>
          <p:nvPr/>
        </p:nvPicPr>
        <p:blipFill>
          <a:blip r:embed="rId4"/>
          <a:stretch>
            <a:fillRect/>
          </a:stretch>
        </p:blipFill>
        <p:spPr>
          <a:xfrm>
            <a:off x="1097280" y="1845734"/>
            <a:ext cx="4082632" cy="3002348"/>
          </a:xfrm>
          <a:prstGeom prst="rect">
            <a:avLst/>
          </a:prstGeom>
        </p:spPr>
      </p:pic>
      <p:pic>
        <p:nvPicPr>
          <p:cNvPr id="5" name="Объект 4"/>
          <p:cNvPicPr>
            <a:picLocks noGrp="1" noChangeAspect="1"/>
          </p:cNvPicPr>
          <p:nvPr>
            <p:ph idx="1"/>
          </p:nvPr>
        </p:nvPicPr>
        <p:blipFill>
          <a:blip r:embed="rId5"/>
          <a:stretch>
            <a:fillRect/>
          </a:stretch>
        </p:blipFill>
        <p:spPr>
          <a:xfrm>
            <a:off x="4543305" y="1845734"/>
            <a:ext cx="3593698" cy="3794091"/>
          </a:xfrm>
          <a:prstGeom prst="rect">
            <a:avLst/>
          </a:prstGeom>
        </p:spPr>
      </p:pic>
      <p:pic>
        <p:nvPicPr>
          <p:cNvPr id="6" name="bandicam 2023-03-12 22-41-21-1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10476" y="1845734"/>
            <a:ext cx="2045204" cy="4228369"/>
          </a:xfrm>
          <a:prstGeom prst="rect">
            <a:avLst/>
          </a:prstGeom>
        </p:spPr>
      </p:pic>
    </p:spTree>
    <p:extLst>
      <p:ext uri="{BB962C8B-B14F-4D97-AF65-F5344CB8AC3E}">
        <p14:creationId xmlns:p14="http://schemas.microsoft.com/office/powerpoint/2010/main" val="376609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DropdownButton</a:t>
            </a:r>
            <a:endParaRPr lang="ru-RU" dirty="0"/>
          </a:p>
        </p:txBody>
      </p:sp>
      <p:pic>
        <p:nvPicPr>
          <p:cNvPr id="4" name="Объект 3"/>
          <p:cNvPicPr>
            <a:picLocks noGrp="1" noChangeAspect="1"/>
          </p:cNvPicPr>
          <p:nvPr>
            <p:ph idx="1"/>
          </p:nvPr>
        </p:nvPicPr>
        <p:blipFill>
          <a:blip r:embed="rId4"/>
          <a:stretch>
            <a:fillRect/>
          </a:stretch>
        </p:blipFill>
        <p:spPr>
          <a:xfrm>
            <a:off x="4975166" y="1857838"/>
            <a:ext cx="3588858" cy="3478091"/>
          </a:xfrm>
          <a:prstGeom prst="rect">
            <a:avLst/>
          </a:prstGeom>
        </p:spPr>
      </p:pic>
      <p:pic>
        <p:nvPicPr>
          <p:cNvPr id="5" name="Рисунок 4"/>
          <p:cNvPicPr>
            <a:picLocks noChangeAspect="1"/>
          </p:cNvPicPr>
          <p:nvPr/>
        </p:nvPicPr>
        <p:blipFill>
          <a:blip r:embed="rId5"/>
          <a:stretch>
            <a:fillRect/>
          </a:stretch>
        </p:blipFill>
        <p:spPr>
          <a:xfrm>
            <a:off x="1097279" y="1857838"/>
            <a:ext cx="3877887" cy="2945656"/>
          </a:xfrm>
          <a:prstGeom prst="rect">
            <a:avLst/>
          </a:prstGeom>
        </p:spPr>
      </p:pic>
      <p:pic>
        <p:nvPicPr>
          <p:cNvPr id="6" name="bandicam 2023-03-12 22-47-08-4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57701" y="1737361"/>
            <a:ext cx="2197980" cy="4544226"/>
          </a:xfrm>
          <a:prstGeom prst="rect">
            <a:avLst/>
          </a:prstGeom>
        </p:spPr>
      </p:pic>
    </p:spTree>
    <p:extLst>
      <p:ext uri="{BB962C8B-B14F-4D97-AF65-F5344CB8AC3E}">
        <p14:creationId xmlns:p14="http://schemas.microsoft.com/office/powerpoint/2010/main" val="8694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Modal </a:t>
            </a:r>
            <a:r>
              <a:rPr lang="en-US" b="1" dirty="0" smtClean="0"/>
              <a:t>Route</a:t>
            </a:r>
            <a:endParaRPr lang="ru-RU" dirty="0"/>
          </a:p>
        </p:txBody>
      </p:sp>
      <p:pic>
        <p:nvPicPr>
          <p:cNvPr id="4" name="bandicam 2023-03-13 12-01-35-72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220518" y="1864736"/>
            <a:ext cx="1935162" cy="4022725"/>
          </a:xfrm>
        </p:spPr>
      </p:pic>
      <p:pic>
        <p:nvPicPr>
          <p:cNvPr id="5" name="Рисунок 4"/>
          <p:cNvPicPr>
            <a:picLocks noChangeAspect="1"/>
          </p:cNvPicPr>
          <p:nvPr/>
        </p:nvPicPr>
        <p:blipFill>
          <a:blip r:embed="rId5"/>
          <a:stretch>
            <a:fillRect/>
          </a:stretch>
        </p:blipFill>
        <p:spPr>
          <a:xfrm>
            <a:off x="742913" y="1864736"/>
            <a:ext cx="2975770" cy="2608844"/>
          </a:xfrm>
          <a:prstGeom prst="rect">
            <a:avLst/>
          </a:prstGeom>
        </p:spPr>
      </p:pic>
      <p:pic>
        <p:nvPicPr>
          <p:cNvPr id="6" name="Рисунок 5"/>
          <p:cNvPicPr>
            <a:picLocks noChangeAspect="1"/>
          </p:cNvPicPr>
          <p:nvPr/>
        </p:nvPicPr>
        <p:blipFill>
          <a:blip r:embed="rId6"/>
          <a:stretch>
            <a:fillRect/>
          </a:stretch>
        </p:blipFill>
        <p:spPr>
          <a:xfrm>
            <a:off x="2899568" y="1864736"/>
            <a:ext cx="3208442" cy="2608844"/>
          </a:xfrm>
          <a:prstGeom prst="rect">
            <a:avLst/>
          </a:prstGeom>
        </p:spPr>
      </p:pic>
      <p:grpSp>
        <p:nvGrpSpPr>
          <p:cNvPr id="9" name="Группа 8"/>
          <p:cNvGrpSpPr/>
          <p:nvPr/>
        </p:nvGrpSpPr>
        <p:grpSpPr>
          <a:xfrm>
            <a:off x="5653734" y="1864736"/>
            <a:ext cx="2610931" cy="4415990"/>
            <a:chOff x="5525725" y="1864736"/>
            <a:chExt cx="2610931" cy="4415990"/>
          </a:xfrm>
        </p:grpSpPr>
        <p:pic>
          <p:nvPicPr>
            <p:cNvPr id="7" name="Рисунок 6"/>
            <p:cNvPicPr>
              <a:picLocks noChangeAspect="1"/>
            </p:cNvPicPr>
            <p:nvPr/>
          </p:nvPicPr>
          <p:blipFill>
            <a:blip r:embed="rId7"/>
            <a:stretch>
              <a:fillRect/>
            </a:stretch>
          </p:blipFill>
          <p:spPr>
            <a:xfrm>
              <a:off x="5525725" y="1864736"/>
              <a:ext cx="2610931" cy="2581741"/>
            </a:xfrm>
            <a:prstGeom prst="rect">
              <a:avLst/>
            </a:prstGeom>
          </p:spPr>
        </p:pic>
        <p:pic>
          <p:nvPicPr>
            <p:cNvPr id="8" name="Рисунок 7"/>
            <p:cNvPicPr>
              <a:picLocks noChangeAspect="1"/>
            </p:cNvPicPr>
            <p:nvPr/>
          </p:nvPicPr>
          <p:blipFill>
            <a:blip r:embed="rId8"/>
            <a:stretch>
              <a:fillRect/>
            </a:stretch>
          </p:blipFill>
          <p:spPr>
            <a:xfrm>
              <a:off x="5525725" y="4473579"/>
              <a:ext cx="2484442" cy="1807147"/>
            </a:xfrm>
            <a:prstGeom prst="rect">
              <a:avLst/>
            </a:prstGeom>
          </p:spPr>
        </p:pic>
      </p:grpSp>
    </p:spTree>
    <p:extLst>
      <p:ext uri="{BB962C8B-B14F-4D97-AF65-F5344CB8AC3E}">
        <p14:creationId xmlns:p14="http://schemas.microsoft.com/office/powerpoint/2010/main" val="137523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Класс </a:t>
            </a:r>
            <a:r>
              <a:rPr lang="en-US" dirty="0"/>
              <a:t>Navigator</a:t>
            </a:r>
            <a:endParaRPr lang="ru-RU" dirty="0"/>
          </a:p>
        </p:txBody>
      </p:sp>
      <p:sp>
        <p:nvSpPr>
          <p:cNvPr id="3" name="Объект 2"/>
          <p:cNvSpPr>
            <a:spLocks noGrp="1"/>
          </p:cNvSpPr>
          <p:nvPr>
            <p:ph idx="1"/>
          </p:nvPr>
        </p:nvSpPr>
        <p:spPr/>
        <p:txBody>
          <a:bodyPr>
            <a:normAutofit/>
          </a:bodyPr>
          <a:lstStyle/>
          <a:p>
            <a:r>
              <a:rPr lang="ru-RU" sz="3200" dirty="0" err="1"/>
              <a:t>Navigator</a:t>
            </a:r>
            <a:r>
              <a:rPr lang="ru-RU" sz="3200" dirty="0"/>
              <a:t>— это еще один </a:t>
            </a:r>
            <a:r>
              <a:rPr lang="ru-RU" sz="3200" dirty="0" err="1"/>
              <a:t>Widget</a:t>
            </a:r>
            <a:r>
              <a:rPr lang="ru-RU" sz="3200" dirty="0"/>
              <a:t>, управляющий страницами приложения в формате </a:t>
            </a:r>
            <a:r>
              <a:rPr lang="ru-RU" sz="3200" dirty="0" smtClean="0"/>
              <a:t>стека</a:t>
            </a:r>
            <a:r>
              <a:rPr lang="en-US" sz="3200" dirty="0" smtClean="0"/>
              <a:t> </a:t>
            </a:r>
            <a:r>
              <a:rPr lang="ru-RU" sz="3200" dirty="0" smtClean="0"/>
              <a:t>и использует </a:t>
            </a:r>
            <a:r>
              <a:rPr lang="ru-RU" sz="3200" dirty="0"/>
              <a:t>принцип </a:t>
            </a:r>
            <a:r>
              <a:rPr lang="en-US" sz="3200" dirty="0"/>
              <a:t>LIFO</a:t>
            </a:r>
            <a:r>
              <a:rPr lang="en-US" sz="3200" dirty="0" smtClean="0"/>
              <a:t>.</a:t>
            </a:r>
            <a:r>
              <a:rPr lang="ru-RU" sz="3200" dirty="0" smtClean="0"/>
              <a:t> </a:t>
            </a:r>
          </a:p>
          <a:p>
            <a:r>
              <a:rPr lang="ru-RU" sz="3200" dirty="0" smtClean="0"/>
              <a:t>Полноэкранные </a:t>
            </a:r>
            <a:r>
              <a:rPr lang="ru-RU" sz="3200" dirty="0"/>
              <a:t>страницы называются </a:t>
            </a:r>
            <a:r>
              <a:rPr lang="ru-RU" sz="3200" dirty="0" smtClean="0"/>
              <a:t>маршрутами</a:t>
            </a:r>
            <a:r>
              <a:rPr lang="en-US" sz="3200" dirty="0"/>
              <a:t>.</a:t>
            </a:r>
            <a:endParaRPr lang="ru-RU" sz="3200" dirty="0"/>
          </a:p>
        </p:txBody>
      </p:sp>
    </p:spTree>
    <p:extLst>
      <p:ext uri="{BB962C8B-B14F-4D97-AF65-F5344CB8AC3E}">
        <p14:creationId xmlns:p14="http://schemas.microsoft.com/office/powerpoint/2010/main" val="3436012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Пользовательские маршруты</a:t>
            </a:r>
          </a:p>
        </p:txBody>
      </p:sp>
      <p:sp>
        <p:nvSpPr>
          <p:cNvPr id="3" name="Объект 2"/>
          <p:cNvSpPr>
            <a:spLocks noGrp="1"/>
          </p:cNvSpPr>
          <p:nvPr>
            <p:ph idx="1"/>
          </p:nvPr>
        </p:nvSpPr>
        <p:spPr/>
        <p:txBody>
          <a:bodyPr>
            <a:normAutofit/>
          </a:bodyPr>
          <a:lstStyle/>
          <a:p>
            <a:pPr algn="just"/>
            <a:r>
              <a:rPr lang="ru-RU" sz="2400" dirty="0" smtClean="0"/>
              <a:t>Позволяют создавать свой собственный подкласс одного из классов маршрутов библиотеки </a:t>
            </a:r>
            <a:r>
              <a:rPr lang="ru-RU" sz="2400" dirty="0" err="1" smtClean="0"/>
              <a:t>виджетов</a:t>
            </a:r>
            <a:r>
              <a:rPr lang="ru-RU" sz="2400" dirty="0"/>
              <a:t>, таких как </a:t>
            </a:r>
            <a:r>
              <a:rPr lang="ru-RU" sz="2400" dirty="0" err="1" smtClean="0"/>
              <a:t>PopupRoute</a:t>
            </a:r>
            <a:r>
              <a:rPr lang="ru-RU" sz="2400" dirty="0" smtClean="0"/>
              <a:t>, </a:t>
            </a:r>
            <a:r>
              <a:rPr lang="ru-RU" sz="2400" dirty="0" err="1"/>
              <a:t>ModalRoute</a:t>
            </a:r>
            <a:r>
              <a:rPr lang="ru-RU" sz="2400" dirty="0"/>
              <a:t> или </a:t>
            </a:r>
            <a:r>
              <a:rPr lang="ru-RU" sz="2400" dirty="0" err="1" smtClean="0"/>
              <a:t>PageRoute</a:t>
            </a:r>
            <a:r>
              <a:rPr lang="ru-RU" sz="2400" dirty="0" smtClean="0"/>
              <a:t>, </a:t>
            </a:r>
            <a:r>
              <a:rPr lang="ru-RU" sz="2400" dirty="0"/>
              <a:t>для управления анимированным переходом, используемым для отображения маршрута, цвета и поведения модального барьера маршрута и других аспектов маршрута.</a:t>
            </a:r>
          </a:p>
        </p:txBody>
      </p:sp>
      <p:pic>
        <p:nvPicPr>
          <p:cNvPr id="2050" name="Picture 2" descr="https://static.tripzilla.com/thumb/6/1/48225_700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242" y="3857414"/>
            <a:ext cx="2309631" cy="23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0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PageRouteBuilder</a:t>
            </a:r>
            <a:r>
              <a:rPr lang="en-US" dirty="0" smtClean="0"/>
              <a:t> class</a:t>
            </a:r>
            <a:endParaRPr lang="ru-RU" dirty="0"/>
          </a:p>
        </p:txBody>
      </p:sp>
      <p:pic>
        <p:nvPicPr>
          <p:cNvPr id="4" name="Объект 3"/>
          <p:cNvPicPr>
            <a:picLocks noGrp="1" noChangeAspect="1"/>
          </p:cNvPicPr>
          <p:nvPr>
            <p:ph idx="1"/>
          </p:nvPr>
        </p:nvPicPr>
        <p:blipFill>
          <a:blip r:embed="rId4"/>
          <a:stretch>
            <a:fillRect/>
          </a:stretch>
        </p:blipFill>
        <p:spPr>
          <a:xfrm>
            <a:off x="1097280" y="1846263"/>
            <a:ext cx="6080530" cy="4022725"/>
          </a:xfrm>
          <a:prstGeom prst="rect">
            <a:avLst/>
          </a:prstGeom>
        </p:spPr>
      </p:pic>
      <p:pic>
        <p:nvPicPr>
          <p:cNvPr id="5" name="bandicam 2023-03-12 22-55-12-8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41996" y="1846263"/>
            <a:ext cx="2407655" cy="4339903"/>
          </a:xfrm>
          <a:prstGeom prst="rect">
            <a:avLst/>
          </a:prstGeom>
        </p:spPr>
      </p:pic>
    </p:spTree>
    <p:extLst>
      <p:ext uri="{BB962C8B-B14F-4D97-AF65-F5344CB8AC3E}">
        <p14:creationId xmlns:p14="http://schemas.microsoft.com/office/powerpoint/2010/main" val="3959435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Вложенные навигаторы</a:t>
            </a:r>
            <a:endParaRPr lang="ru-RU" dirty="0"/>
          </a:p>
        </p:txBody>
      </p:sp>
      <p:pic>
        <p:nvPicPr>
          <p:cNvPr id="4" name="bandicam 2023-03-12 23-09-18-53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84774" y="1833251"/>
            <a:ext cx="2115852" cy="4398335"/>
          </a:xfrm>
        </p:spPr>
      </p:pic>
      <p:pic>
        <p:nvPicPr>
          <p:cNvPr id="3" name="Рисунок 2"/>
          <p:cNvPicPr>
            <a:picLocks noChangeAspect="1"/>
          </p:cNvPicPr>
          <p:nvPr/>
        </p:nvPicPr>
        <p:blipFill>
          <a:blip r:embed="rId5"/>
          <a:stretch>
            <a:fillRect/>
          </a:stretch>
        </p:blipFill>
        <p:spPr>
          <a:xfrm>
            <a:off x="781610" y="1915372"/>
            <a:ext cx="2755475" cy="2608835"/>
          </a:xfrm>
          <a:prstGeom prst="rect">
            <a:avLst/>
          </a:prstGeom>
        </p:spPr>
      </p:pic>
      <p:pic>
        <p:nvPicPr>
          <p:cNvPr id="5" name="Рисунок 4"/>
          <p:cNvPicPr>
            <a:picLocks noChangeAspect="1"/>
          </p:cNvPicPr>
          <p:nvPr/>
        </p:nvPicPr>
        <p:blipFill>
          <a:blip r:embed="rId6"/>
          <a:stretch>
            <a:fillRect/>
          </a:stretch>
        </p:blipFill>
        <p:spPr>
          <a:xfrm>
            <a:off x="3537085" y="1899557"/>
            <a:ext cx="2920233" cy="2660014"/>
          </a:xfrm>
          <a:prstGeom prst="rect">
            <a:avLst/>
          </a:prstGeom>
        </p:spPr>
      </p:pic>
      <p:pic>
        <p:nvPicPr>
          <p:cNvPr id="6" name="Рисунок 5"/>
          <p:cNvPicPr>
            <a:picLocks noChangeAspect="1"/>
          </p:cNvPicPr>
          <p:nvPr/>
        </p:nvPicPr>
        <p:blipFill>
          <a:blip r:embed="rId7"/>
          <a:stretch>
            <a:fillRect/>
          </a:stretch>
        </p:blipFill>
        <p:spPr>
          <a:xfrm>
            <a:off x="6457318" y="1915372"/>
            <a:ext cx="2582510" cy="2733103"/>
          </a:xfrm>
          <a:prstGeom prst="rect">
            <a:avLst/>
          </a:prstGeom>
        </p:spPr>
      </p:pic>
    </p:spTree>
    <p:extLst>
      <p:ext uri="{BB962C8B-B14F-4D97-AF65-F5344CB8AC3E}">
        <p14:creationId xmlns:p14="http://schemas.microsoft.com/office/powerpoint/2010/main" val="200741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err="1" smtClean="0"/>
              <a:t>PageView</a:t>
            </a:r>
            <a:r>
              <a:rPr lang="en-US" dirty="0" err="1" smtClean="0"/>
              <a:t>er</a:t>
            </a:r>
            <a:r>
              <a:rPr lang="en-US" dirty="0" smtClean="0"/>
              <a:t> - </a:t>
            </a:r>
            <a:r>
              <a:rPr lang="ru-RU" sz="3600" dirty="0" smtClean="0"/>
              <a:t>прокручиваемый </a:t>
            </a:r>
            <a:r>
              <a:rPr lang="ru-RU" sz="3600" dirty="0"/>
              <a:t>список, который работает постранично</a:t>
            </a:r>
            <a:r>
              <a:rPr lang="ru-RU" sz="3600" dirty="0" smtClean="0"/>
              <a:t>.</a:t>
            </a:r>
            <a:endParaRPr lang="ru-RU" sz="3600" dirty="0"/>
          </a:p>
        </p:txBody>
      </p:sp>
      <p:pic>
        <p:nvPicPr>
          <p:cNvPr id="7" name="bandicam 2023-03-13 12-36-33-48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3885" y="1890713"/>
            <a:ext cx="1875155" cy="3898991"/>
          </a:xfrm>
          <a:prstGeom prst="rect">
            <a:avLst/>
          </a:prstGeom>
        </p:spPr>
      </p:pic>
      <p:grpSp>
        <p:nvGrpSpPr>
          <p:cNvPr id="3" name="Группа 2"/>
          <p:cNvGrpSpPr/>
          <p:nvPr/>
        </p:nvGrpSpPr>
        <p:grpSpPr>
          <a:xfrm>
            <a:off x="811264" y="1890713"/>
            <a:ext cx="5440911" cy="4432996"/>
            <a:chOff x="445504" y="1890713"/>
            <a:chExt cx="5440911" cy="4432996"/>
          </a:xfrm>
        </p:grpSpPr>
        <p:pic>
          <p:nvPicPr>
            <p:cNvPr id="8" name="Рисунок 7"/>
            <p:cNvPicPr>
              <a:picLocks noChangeAspect="1"/>
            </p:cNvPicPr>
            <p:nvPr/>
          </p:nvPicPr>
          <p:blipFill>
            <a:blip r:embed="rId5"/>
            <a:stretch>
              <a:fillRect/>
            </a:stretch>
          </p:blipFill>
          <p:spPr>
            <a:xfrm>
              <a:off x="445504" y="1890713"/>
              <a:ext cx="2990748" cy="2134660"/>
            </a:xfrm>
            <a:prstGeom prst="rect">
              <a:avLst/>
            </a:prstGeom>
          </p:spPr>
        </p:pic>
        <p:pic>
          <p:nvPicPr>
            <p:cNvPr id="9" name="Рисунок 8"/>
            <p:cNvPicPr>
              <a:picLocks noChangeAspect="1"/>
            </p:cNvPicPr>
            <p:nvPr/>
          </p:nvPicPr>
          <p:blipFill>
            <a:blip r:embed="rId6"/>
            <a:stretch>
              <a:fillRect/>
            </a:stretch>
          </p:blipFill>
          <p:spPr>
            <a:xfrm>
              <a:off x="445504" y="3627120"/>
              <a:ext cx="2648216" cy="2427150"/>
            </a:xfrm>
            <a:prstGeom prst="rect">
              <a:avLst/>
            </a:prstGeom>
          </p:spPr>
        </p:pic>
        <p:pic>
          <p:nvPicPr>
            <p:cNvPr id="10" name="Рисунок 9"/>
            <p:cNvPicPr>
              <a:picLocks noChangeAspect="1"/>
            </p:cNvPicPr>
            <p:nvPr/>
          </p:nvPicPr>
          <p:blipFill>
            <a:blip r:embed="rId7"/>
            <a:stretch>
              <a:fillRect/>
            </a:stretch>
          </p:blipFill>
          <p:spPr>
            <a:xfrm>
              <a:off x="2981225" y="1890713"/>
              <a:ext cx="2599635" cy="2090529"/>
            </a:xfrm>
            <a:prstGeom prst="rect">
              <a:avLst/>
            </a:prstGeom>
          </p:spPr>
        </p:pic>
        <p:pic>
          <p:nvPicPr>
            <p:cNvPr id="11" name="Рисунок 10"/>
            <p:cNvPicPr>
              <a:picLocks noChangeAspect="1"/>
            </p:cNvPicPr>
            <p:nvPr/>
          </p:nvPicPr>
          <p:blipFill>
            <a:blip r:embed="rId8"/>
            <a:stretch>
              <a:fillRect/>
            </a:stretch>
          </p:blipFill>
          <p:spPr>
            <a:xfrm>
              <a:off x="3055961" y="3981242"/>
              <a:ext cx="2830454" cy="2342467"/>
            </a:xfrm>
            <a:prstGeom prst="rect">
              <a:avLst/>
            </a:prstGeom>
          </p:spPr>
        </p:pic>
      </p:grpSp>
      <p:sp>
        <p:nvSpPr>
          <p:cNvPr id="4" name="Объект 3"/>
          <p:cNvSpPr>
            <a:spLocks noGrp="1"/>
          </p:cNvSpPr>
          <p:nvPr>
            <p:ph idx="1"/>
          </p:nvPr>
        </p:nvSpPr>
        <p:spPr/>
        <p:txBody>
          <a:bodyPr/>
          <a:lstStyle/>
          <a:p>
            <a:endParaRPr lang="ru-RU"/>
          </a:p>
        </p:txBody>
      </p:sp>
    </p:spTree>
    <p:extLst>
      <p:ext uri="{BB962C8B-B14F-4D97-AF65-F5344CB8AC3E}">
        <p14:creationId xmlns:p14="http://schemas.microsoft.com/office/powerpoint/2010/main" val="308422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PageView</a:t>
            </a:r>
            <a:r>
              <a:rPr lang="en-US"/>
              <a:t>er</a:t>
            </a:r>
            <a:endParaRPr lang="ru-RU" sz="3600" dirty="0"/>
          </a:p>
        </p:txBody>
      </p:sp>
      <p:pic>
        <p:nvPicPr>
          <p:cNvPr id="5" name="Рисунок 4"/>
          <p:cNvPicPr>
            <a:picLocks noChangeAspect="1"/>
          </p:cNvPicPr>
          <p:nvPr/>
        </p:nvPicPr>
        <p:blipFill>
          <a:blip r:embed="rId4"/>
          <a:stretch>
            <a:fillRect/>
          </a:stretch>
        </p:blipFill>
        <p:spPr>
          <a:xfrm>
            <a:off x="1097280" y="1861012"/>
            <a:ext cx="3356733" cy="3594120"/>
          </a:xfrm>
          <a:prstGeom prst="rect">
            <a:avLst/>
          </a:prstGeom>
        </p:spPr>
      </p:pic>
      <p:pic>
        <p:nvPicPr>
          <p:cNvPr id="6" name="Рисунок 5"/>
          <p:cNvPicPr>
            <a:picLocks noChangeAspect="1"/>
          </p:cNvPicPr>
          <p:nvPr/>
        </p:nvPicPr>
        <p:blipFill>
          <a:blip r:embed="rId5"/>
          <a:stretch>
            <a:fillRect/>
          </a:stretch>
        </p:blipFill>
        <p:spPr>
          <a:xfrm>
            <a:off x="4454013" y="1861010"/>
            <a:ext cx="4246640" cy="3594121"/>
          </a:xfrm>
          <a:prstGeom prst="rect">
            <a:avLst/>
          </a:prstGeom>
        </p:spPr>
      </p:pic>
      <p:sp>
        <p:nvSpPr>
          <p:cNvPr id="3" name="Объект 2"/>
          <p:cNvSpPr>
            <a:spLocks noGrp="1"/>
          </p:cNvSpPr>
          <p:nvPr>
            <p:ph idx="1"/>
          </p:nvPr>
        </p:nvSpPr>
        <p:spPr/>
        <p:txBody>
          <a:bodyPr/>
          <a:lstStyle/>
          <a:p>
            <a:endParaRPr lang="ru-RU" dirty="0"/>
          </a:p>
        </p:txBody>
      </p:sp>
      <p:pic>
        <p:nvPicPr>
          <p:cNvPr id="7" name="bandicam 2023-03-13 16-01-06-7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20518" y="1861010"/>
            <a:ext cx="1935162" cy="4022725"/>
          </a:xfrm>
          <a:prstGeom prst="rect">
            <a:avLst/>
          </a:prstGeom>
        </p:spPr>
      </p:pic>
    </p:spTree>
    <p:extLst>
      <p:ext uri="{BB962C8B-B14F-4D97-AF65-F5344CB8AC3E}">
        <p14:creationId xmlns:p14="http://schemas.microsoft.com/office/powerpoint/2010/main" val="371382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Platform </a:t>
            </a:r>
            <a:r>
              <a:rPr lang="ru-RU" dirty="0" err="1"/>
              <a:t>channel</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1516156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Platform </a:t>
            </a:r>
            <a:r>
              <a:rPr lang="ru-RU" dirty="0" err="1"/>
              <a:t>channel</a:t>
            </a:r>
            <a:endParaRPr lang="ru-RU" dirty="0"/>
          </a:p>
        </p:txBody>
      </p:sp>
      <p:sp>
        <p:nvSpPr>
          <p:cNvPr id="3" name="Объект 2"/>
          <p:cNvSpPr>
            <a:spLocks noGrp="1"/>
          </p:cNvSpPr>
          <p:nvPr>
            <p:ph idx="1"/>
          </p:nvPr>
        </p:nvSpPr>
        <p:spPr/>
        <p:txBody>
          <a:bodyPr/>
          <a:lstStyle/>
          <a:p>
            <a:pPr marL="0" indent="0">
              <a:buNone/>
            </a:pPr>
            <a:r>
              <a:rPr lang="ru-RU" sz="2400" dirty="0" err="1"/>
              <a:t>Flutter</a:t>
            </a:r>
            <a:r>
              <a:rPr lang="ru-RU" sz="2400" dirty="0"/>
              <a:t> использует гибкую систему, которая позволяет вам вызывать специфичные для платформы API на языке, который напрямую работает с этими API</a:t>
            </a:r>
            <a:r>
              <a:rPr lang="ru-RU" sz="2400" dirty="0" smtClean="0"/>
              <a:t>:</a:t>
            </a:r>
            <a:endParaRPr lang="en-US" sz="2400" dirty="0" smtClean="0"/>
          </a:p>
          <a:p>
            <a:pPr>
              <a:buFont typeface="Wingdings" panose="05000000000000000000" pitchFamily="2" charset="2"/>
              <a:buChar char="q"/>
            </a:pPr>
            <a:r>
              <a:rPr lang="en-US" sz="2400" dirty="0" smtClean="0"/>
              <a:t> </a:t>
            </a:r>
            <a:r>
              <a:rPr lang="ru-RU" sz="2400" dirty="0" err="1" smtClean="0"/>
              <a:t>Котлин</a:t>
            </a:r>
            <a:r>
              <a:rPr lang="ru-RU" sz="2400" dirty="0" smtClean="0"/>
              <a:t> </a:t>
            </a:r>
            <a:r>
              <a:rPr lang="ru-RU" sz="2400" dirty="0"/>
              <a:t>или </a:t>
            </a:r>
            <a:r>
              <a:rPr lang="en-US" sz="2400" dirty="0"/>
              <a:t>Java </a:t>
            </a:r>
            <a:r>
              <a:rPr lang="ru-RU" sz="2400" dirty="0"/>
              <a:t>на </a:t>
            </a:r>
            <a:r>
              <a:rPr lang="en-US" sz="2400" dirty="0"/>
              <a:t>Android</a:t>
            </a:r>
          </a:p>
          <a:p>
            <a:pPr>
              <a:buFont typeface="Wingdings" panose="05000000000000000000" pitchFamily="2" charset="2"/>
              <a:buChar char="q"/>
            </a:pPr>
            <a:r>
              <a:rPr lang="en-US" sz="2400" dirty="0" smtClean="0"/>
              <a:t> Swift </a:t>
            </a:r>
            <a:r>
              <a:rPr lang="ru-RU" sz="2400" dirty="0"/>
              <a:t>или </a:t>
            </a:r>
            <a:r>
              <a:rPr lang="en-US" sz="2400" dirty="0"/>
              <a:t>Objective-C </a:t>
            </a:r>
            <a:r>
              <a:rPr lang="ru-RU" sz="2400" dirty="0"/>
              <a:t>на </a:t>
            </a:r>
            <a:r>
              <a:rPr lang="en-US" sz="2400" dirty="0"/>
              <a:t>iOS</a:t>
            </a:r>
          </a:p>
          <a:p>
            <a:pPr>
              <a:buFont typeface="Wingdings" panose="05000000000000000000" pitchFamily="2" charset="2"/>
              <a:buChar char="q"/>
            </a:pPr>
            <a:r>
              <a:rPr lang="en-US" sz="2400" dirty="0" smtClean="0"/>
              <a:t> </a:t>
            </a:r>
            <a:r>
              <a:rPr lang="ru-RU" sz="2400" dirty="0" smtClean="0"/>
              <a:t>С</a:t>
            </a:r>
            <a:r>
              <a:rPr lang="ru-RU" sz="2400" dirty="0"/>
              <a:t>++ в </a:t>
            </a:r>
            <a:r>
              <a:rPr lang="en-US" sz="2400" dirty="0"/>
              <a:t>Windows</a:t>
            </a:r>
          </a:p>
          <a:p>
            <a:pPr>
              <a:buFont typeface="Wingdings" panose="05000000000000000000" pitchFamily="2" charset="2"/>
              <a:buChar char="q"/>
            </a:pPr>
            <a:r>
              <a:rPr lang="en-US" sz="2400" dirty="0" smtClean="0"/>
              <a:t> </a:t>
            </a:r>
            <a:r>
              <a:rPr lang="ru-RU" sz="2400" dirty="0" smtClean="0"/>
              <a:t>Цель-</a:t>
            </a:r>
            <a:r>
              <a:rPr lang="en-US" sz="2400" dirty="0"/>
              <a:t>C </a:t>
            </a:r>
            <a:r>
              <a:rPr lang="ru-RU" sz="2400" dirty="0"/>
              <a:t>на </a:t>
            </a:r>
            <a:r>
              <a:rPr lang="en-US" sz="2400" dirty="0" err="1"/>
              <a:t>macOS</a:t>
            </a:r>
            <a:endParaRPr lang="en-US" sz="2400" dirty="0"/>
          </a:p>
          <a:p>
            <a:pPr>
              <a:buFont typeface="Wingdings" panose="05000000000000000000" pitchFamily="2" charset="2"/>
              <a:buChar char="q"/>
            </a:pPr>
            <a:r>
              <a:rPr lang="en-US" sz="2400" dirty="0" smtClean="0"/>
              <a:t> C </a:t>
            </a:r>
            <a:r>
              <a:rPr lang="ru-RU" sz="2400" dirty="0"/>
              <a:t>в </a:t>
            </a:r>
            <a:r>
              <a:rPr lang="en-US" sz="2400" dirty="0"/>
              <a:t>Linux</a:t>
            </a:r>
          </a:p>
          <a:p>
            <a:pPr>
              <a:buFont typeface="Arial" panose="020B0604020202020204" pitchFamily="34" charset="0"/>
              <a:buChar char="•"/>
            </a:pPr>
            <a:endParaRPr lang="en-US" dirty="0" smtClean="0"/>
          </a:p>
          <a:p>
            <a:endParaRPr lang="ru-RU" dirty="0"/>
          </a:p>
        </p:txBody>
      </p:sp>
    </p:spTree>
    <p:extLst>
      <p:ext uri="{BB962C8B-B14F-4D97-AF65-F5344CB8AC3E}">
        <p14:creationId xmlns:p14="http://schemas.microsoft.com/office/powerpoint/2010/main" val="33321226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r>
              <a:rPr lang="ru-RU" sz="2400" dirty="0"/>
              <a:t>Встроенная поддержка API </a:t>
            </a:r>
            <a:r>
              <a:rPr lang="ru-RU" sz="2400" dirty="0" err="1"/>
              <a:t>Flutter</a:t>
            </a:r>
            <a:r>
              <a:rPr lang="ru-RU" sz="2400" dirty="0"/>
              <a:t> для конкретной платформы зависит не от генерации кода, а от гибкого стиля передачи сообщений. Кроме того, вы можете использовать пакет </a:t>
            </a:r>
            <a:r>
              <a:rPr lang="en-US" sz="2400" dirty="0" smtClean="0"/>
              <a:t>Pigeon</a:t>
            </a:r>
            <a:r>
              <a:rPr lang="ru-RU" sz="2400" dirty="0"/>
              <a:t> для отправки структурированных сообщений </a:t>
            </a:r>
            <a:r>
              <a:rPr lang="ru-RU" sz="2400" dirty="0" err="1"/>
              <a:t>typesafe</a:t>
            </a:r>
            <a:r>
              <a:rPr lang="ru-RU" sz="2400" dirty="0"/>
              <a:t> с генерацией </a:t>
            </a:r>
            <a:r>
              <a:rPr lang="ru-RU" sz="2400" dirty="0" smtClean="0"/>
              <a:t>кода</a:t>
            </a:r>
            <a:r>
              <a:rPr lang="en-US" sz="2400" dirty="0" smtClean="0"/>
              <a:t>:</a:t>
            </a:r>
          </a:p>
          <a:p>
            <a:pPr>
              <a:buFont typeface="Wingdings" panose="05000000000000000000" pitchFamily="2" charset="2"/>
              <a:buChar char="q"/>
            </a:pPr>
            <a:r>
              <a:rPr lang="en-US" sz="2400" dirty="0" smtClean="0"/>
              <a:t> </a:t>
            </a:r>
            <a:r>
              <a:rPr lang="ru-RU" sz="2400" dirty="0" smtClean="0"/>
              <a:t>Часть </a:t>
            </a:r>
            <a:r>
              <a:rPr lang="ru-RU" sz="2400" dirty="0"/>
              <a:t>приложения </a:t>
            </a:r>
            <a:r>
              <a:rPr lang="ru-RU" sz="2400" dirty="0" err="1"/>
              <a:t>Flutter</a:t>
            </a:r>
            <a:r>
              <a:rPr lang="ru-RU" sz="2400" dirty="0"/>
              <a:t> отправляет сообщения на свой </a:t>
            </a:r>
            <a:r>
              <a:rPr lang="ru-RU" sz="2400" i="1" dirty="0"/>
              <a:t>хост</a:t>
            </a:r>
            <a:r>
              <a:rPr lang="ru-RU" sz="2400" dirty="0"/>
              <a:t> , часть приложения, не относящуюся к </a:t>
            </a:r>
            <a:r>
              <a:rPr lang="ru-RU" sz="2400" dirty="0" err="1"/>
              <a:t>Dart</a:t>
            </a:r>
            <a:r>
              <a:rPr lang="ru-RU" sz="2400" dirty="0"/>
              <a:t>, по каналу платформы.</a:t>
            </a:r>
          </a:p>
          <a:p>
            <a:pPr>
              <a:buFont typeface="Wingdings" panose="05000000000000000000" pitchFamily="2" charset="2"/>
              <a:buChar char="q"/>
            </a:pPr>
            <a:r>
              <a:rPr lang="en-US" sz="2400" dirty="0" smtClean="0"/>
              <a:t> </a:t>
            </a:r>
            <a:r>
              <a:rPr lang="ru-RU" sz="2400" dirty="0" smtClean="0"/>
              <a:t>Хост </a:t>
            </a:r>
            <a:r>
              <a:rPr lang="ru-RU" sz="2400" dirty="0"/>
              <a:t>прослушивает канал платформы и </a:t>
            </a:r>
            <a:r>
              <a:rPr lang="ru-RU" sz="2400" i="1" dirty="0"/>
              <a:t>получает</a:t>
            </a:r>
            <a:r>
              <a:rPr lang="ru-RU" sz="2400" dirty="0"/>
              <a:t> сообщение. Затем он обращается к любому количеству API-интерфейсов для конкретной платформы, используя собственный язык программирования, и отправляет ответ обратно клиенту </a:t>
            </a:r>
            <a:r>
              <a:rPr lang="ru-RU" sz="2400" i="1" dirty="0"/>
              <a:t>,</a:t>
            </a:r>
            <a:r>
              <a:rPr lang="ru-RU" sz="2400" dirty="0"/>
              <a:t> части приложения </a:t>
            </a:r>
            <a:r>
              <a:rPr lang="ru-RU" sz="2400" dirty="0" err="1"/>
              <a:t>Flutter</a:t>
            </a:r>
            <a:r>
              <a:rPr lang="ru-RU" sz="2400" dirty="0"/>
              <a:t>.</a:t>
            </a:r>
          </a:p>
          <a:p>
            <a:pPr>
              <a:buFont typeface="Wingdings" panose="05000000000000000000" pitchFamily="2" charset="2"/>
              <a:buChar char="q"/>
            </a:pPr>
            <a:endParaRPr lang="ru-RU" dirty="0"/>
          </a:p>
        </p:txBody>
      </p:sp>
    </p:spTree>
    <p:extLst>
      <p:ext uri="{BB962C8B-B14F-4D97-AF65-F5344CB8AC3E}">
        <p14:creationId xmlns:p14="http://schemas.microsoft.com/office/powerpoint/2010/main" val="218808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Обзор архитектуры: каналы платформы</a:t>
            </a:r>
          </a:p>
        </p:txBody>
      </p:sp>
      <p:sp>
        <p:nvSpPr>
          <p:cNvPr id="3" name="Объект 2"/>
          <p:cNvSpPr>
            <a:spLocks noGrp="1"/>
          </p:cNvSpPr>
          <p:nvPr>
            <p:ph idx="1"/>
          </p:nvPr>
        </p:nvSpPr>
        <p:spPr>
          <a:xfrm>
            <a:off x="1097280" y="1846296"/>
            <a:ext cx="6793108" cy="4023360"/>
          </a:xfrm>
        </p:spPr>
        <p:txBody>
          <a:bodyPr/>
          <a:lstStyle/>
          <a:p>
            <a:r>
              <a:rPr lang="ru-RU" dirty="0"/>
              <a:t>Сообщения передаются между клиентом (UI) и хостом (платформой) с использованием каналов платформы, как показано </a:t>
            </a:r>
            <a:r>
              <a:rPr lang="ru-RU" dirty="0" smtClean="0"/>
              <a:t>на</a:t>
            </a:r>
            <a:r>
              <a:rPr lang="en-US" dirty="0" smtClean="0"/>
              <a:t> </a:t>
            </a:r>
            <a:r>
              <a:rPr lang="ru-RU" dirty="0" smtClean="0"/>
              <a:t>диаграмме</a:t>
            </a:r>
            <a:r>
              <a:rPr lang="en-US" dirty="0" smtClean="0"/>
              <a:t>.</a:t>
            </a:r>
          </a:p>
          <a:p>
            <a:r>
              <a:rPr lang="ru-RU" dirty="0"/>
              <a:t>Сообщения и ответы передаются асинхронно, чтобы пользовательский интерфейс оставался отзывчивым</a:t>
            </a:r>
            <a:r>
              <a:rPr lang="ru-RU" dirty="0" smtClean="0"/>
              <a:t>.</a:t>
            </a:r>
            <a:endParaRPr lang="en-US" dirty="0" smtClean="0"/>
          </a:p>
          <a:p>
            <a:pPr algn="just"/>
            <a:r>
              <a:rPr lang="ru-RU" dirty="0" smtClean="0"/>
              <a:t>На стороне клиента</a:t>
            </a:r>
            <a:r>
              <a:rPr lang="en-US" dirty="0" smtClean="0"/>
              <a:t> </a:t>
            </a:r>
            <a:r>
              <a:rPr lang="en-US" dirty="0" err="1" smtClean="0"/>
              <a:t>MethodChannel</a:t>
            </a:r>
            <a:r>
              <a:rPr lang="en-US" dirty="0" smtClean="0"/>
              <a:t> </a:t>
            </a:r>
            <a:r>
              <a:rPr lang="ru-RU" dirty="0" smtClean="0"/>
              <a:t> разрешает отправку сообщений, соответствующих вызовам методов. На стороне платформы </a:t>
            </a:r>
            <a:r>
              <a:rPr lang="en-US" dirty="0" err="1" smtClean="0"/>
              <a:t>MethodChannel</a:t>
            </a:r>
            <a:r>
              <a:rPr lang="ru-RU" dirty="0" smtClean="0"/>
              <a:t> в </a:t>
            </a:r>
            <a:r>
              <a:rPr lang="en-US" dirty="0" smtClean="0"/>
              <a:t>Android </a:t>
            </a:r>
            <a:r>
              <a:rPr lang="ru-RU" dirty="0" smtClean="0"/>
              <a:t>и </a:t>
            </a:r>
            <a:r>
              <a:rPr lang="en-US" dirty="0" err="1" smtClean="0"/>
              <a:t>FlutterMethodChenel</a:t>
            </a:r>
            <a:r>
              <a:rPr lang="ru-RU" dirty="0" smtClean="0"/>
              <a:t> в </a:t>
            </a:r>
            <a:r>
              <a:rPr lang="en-US" dirty="0" smtClean="0"/>
              <a:t>iOS</a:t>
            </a:r>
            <a:r>
              <a:rPr lang="ru-RU" dirty="0" smtClean="0"/>
              <a:t>. Эти классы позволяют вам разработать плагин платформы с очень небольшим количеством «шаблонного» кода.</a:t>
            </a:r>
            <a:endParaRPr lang="ru-RU" dirty="0"/>
          </a:p>
        </p:txBody>
      </p:sp>
      <p:pic>
        <p:nvPicPr>
          <p:cNvPr id="4" name="Рисунок 3"/>
          <p:cNvPicPr>
            <a:picLocks noChangeAspect="1"/>
          </p:cNvPicPr>
          <p:nvPr/>
        </p:nvPicPr>
        <p:blipFill>
          <a:blip r:embed="rId3"/>
          <a:stretch>
            <a:fillRect/>
          </a:stretch>
        </p:blipFill>
        <p:spPr>
          <a:xfrm>
            <a:off x="8195188" y="1846296"/>
            <a:ext cx="3670374" cy="3955057"/>
          </a:xfrm>
          <a:prstGeom prst="rect">
            <a:avLst/>
          </a:prstGeom>
        </p:spPr>
      </p:pic>
    </p:spTree>
    <p:extLst>
      <p:ext uri="{BB962C8B-B14F-4D97-AF65-F5344CB8AC3E}">
        <p14:creationId xmlns:p14="http://schemas.microsoft.com/office/powerpoint/2010/main" val="2568189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6963" y="0"/>
            <a:ext cx="10058400" cy="1450757"/>
          </a:xfrm>
        </p:spPr>
        <p:txBody>
          <a:bodyPr>
            <a:normAutofit/>
          </a:bodyPr>
          <a:lstStyle/>
          <a:p>
            <a:r>
              <a:rPr lang="ru-RU" sz="3600" dirty="0"/>
              <a:t>Поддержка типов данных канала платформы и кодеки</a:t>
            </a:r>
          </a:p>
        </p:txBody>
      </p:sp>
      <p:graphicFrame>
        <p:nvGraphicFramePr>
          <p:cNvPr id="4" name="Объект 3"/>
          <p:cNvGraphicFramePr>
            <a:graphicFrameLocks noGrp="1"/>
          </p:cNvGraphicFramePr>
          <p:nvPr>
            <p:ph idx="1"/>
            <p:extLst>
              <p:ext uri="{D42A27DB-BD31-4B8C-83A1-F6EECF244321}">
                <p14:modId xmlns:p14="http://schemas.microsoft.com/office/powerpoint/2010/main" val="3729050824"/>
              </p:ext>
            </p:extLst>
          </p:nvPr>
        </p:nvGraphicFramePr>
        <p:xfrm>
          <a:off x="1096965" y="1450757"/>
          <a:ext cx="10058398" cy="4028440"/>
        </p:xfrm>
        <a:graphic>
          <a:graphicData uri="http://schemas.openxmlformats.org/drawingml/2006/table">
            <a:tbl>
              <a:tblPr firstRow="1" bandRow="1">
                <a:tableStyleId>{5C22544A-7EE6-4342-B048-85BDC9FD1C3A}</a:tableStyleId>
              </a:tblPr>
              <a:tblGrid>
                <a:gridCol w="1436914"/>
                <a:gridCol w="1436914"/>
                <a:gridCol w="1436914"/>
                <a:gridCol w="1436914"/>
                <a:gridCol w="1436914"/>
                <a:gridCol w="1436914"/>
                <a:gridCol w="1436914"/>
              </a:tblGrid>
              <a:tr h="370840">
                <a:tc>
                  <a:txBody>
                    <a:bodyPr/>
                    <a:lstStyle/>
                    <a:p>
                      <a:r>
                        <a:rPr lang="en-US" dirty="0" smtClean="0"/>
                        <a:t>Dart</a:t>
                      </a:r>
                      <a:endParaRPr lang="ru-RU" dirty="0"/>
                    </a:p>
                  </a:txBody>
                  <a:tcPr/>
                </a:tc>
                <a:tc>
                  <a:txBody>
                    <a:bodyPr/>
                    <a:lstStyle/>
                    <a:p>
                      <a:r>
                        <a:rPr lang="en-US" dirty="0" smtClean="0"/>
                        <a:t>Java</a:t>
                      </a:r>
                      <a:endParaRPr lang="ru-RU" dirty="0"/>
                    </a:p>
                  </a:txBody>
                  <a:tcPr/>
                </a:tc>
                <a:tc>
                  <a:txBody>
                    <a:bodyPr/>
                    <a:lstStyle/>
                    <a:p>
                      <a:r>
                        <a:rPr lang="en-US" dirty="0" err="1" smtClean="0"/>
                        <a:t>Kotlin</a:t>
                      </a:r>
                      <a:endParaRPr lang="ru-RU" dirty="0"/>
                    </a:p>
                  </a:txBody>
                  <a:tcPr/>
                </a:tc>
                <a:tc>
                  <a:txBody>
                    <a:bodyPr/>
                    <a:lstStyle/>
                    <a:p>
                      <a:r>
                        <a:rPr lang="en-US" dirty="0" err="1" smtClean="0"/>
                        <a:t>Obj</a:t>
                      </a:r>
                      <a:r>
                        <a:rPr lang="en-US" dirty="0" smtClean="0"/>
                        <a:t>-C</a:t>
                      </a:r>
                      <a:endParaRPr lang="ru-RU" dirty="0"/>
                    </a:p>
                  </a:txBody>
                  <a:tcPr/>
                </a:tc>
                <a:tc>
                  <a:txBody>
                    <a:bodyPr/>
                    <a:lstStyle/>
                    <a:p>
                      <a:r>
                        <a:rPr lang="en-US" dirty="0" smtClean="0"/>
                        <a:t>Swift</a:t>
                      </a:r>
                      <a:endParaRPr lang="ru-RU" dirty="0"/>
                    </a:p>
                  </a:txBody>
                  <a:tcPr/>
                </a:tc>
                <a:tc>
                  <a:txBody>
                    <a:bodyPr/>
                    <a:lstStyle/>
                    <a:p>
                      <a:r>
                        <a:rPr lang="en-US" dirty="0" smtClean="0"/>
                        <a:t>C++</a:t>
                      </a:r>
                      <a:endParaRPr lang="ru-RU" dirty="0"/>
                    </a:p>
                  </a:txBody>
                  <a:tcPr/>
                </a:tc>
                <a:tc>
                  <a:txBody>
                    <a:bodyPr/>
                    <a:lstStyle/>
                    <a:p>
                      <a:r>
                        <a:rPr lang="en-US" dirty="0" smtClean="0"/>
                        <a:t>C</a:t>
                      </a:r>
                      <a:endParaRPr lang="ru-RU" dirty="0"/>
                    </a:p>
                  </a:txBody>
                  <a:tcPr/>
                </a:tc>
              </a:tr>
              <a:tr h="370840">
                <a:tc>
                  <a:txBody>
                    <a:bodyPr/>
                    <a:lstStyle/>
                    <a:p>
                      <a:r>
                        <a:rPr lang="en-US" dirty="0" smtClean="0"/>
                        <a:t>null</a:t>
                      </a:r>
                      <a:endParaRPr lang="ru-RU" dirty="0"/>
                    </a:p>
                  </a:txBody>
                  <a:tcPr/>
                </a:tc>
                <a:tc>
                  <a:txBody>
                    <a:bodyPr/>
                    <a:lstStyle/>
                    <a:p>
                      <a:r>
                        <a:rPr lang="en-US" sz="1800" b="0" i="0" kern="1200" dirty="0" smtClean="0">
                          <a:solidFill>
                            <a:schemeClr val="dk1"/>
                          </a:solidFill>
                          <a:effectLst/>
                          <a:latin typeface="+mn-lt"/>
                          <a:ea typeface="+mn-ea"/>
                          <a:cs typeface="+mn-cs"/>
                        </a:rPr>
                        <a:t>null</a:t>
                      </a:r>
                      <a:endParaRPr lang="ru-RU" dirty="0"/>
                    </a:p>
                  </a:txBody>
                  <a:tcPr/>
                </a:tc>
                <a:tc>
                  <a:txBody>
                    <a:bodyPr/>
                    <a:lstStyle/>
                    <a:p>
                      <a:r>
                        <a:rPr lang="en-US" dirty="0" smtClean="0"/>
                        <a:t>Null</a:t>
                      </a:r>
                      <a:endParaRPr lang="ru-RU" dirty="0"/>
                    </a:p>
                  </a:txBody>
                  <a:tcPr/>
                </a:tc>
                <a:tc>
                  <a:txBody>
                    <a:bodyPr/>
                    <a:lstStyle/>
                    <a:p>
                      <a:r>
                        <a:rPr lang="en-US" dirty="0" smtClean="0">
                          <a:effectLst/>
                        </a:rPr>
                        <a:t>nil </a:t>
                      </a:r>
                      <a:r>
                        <a:rPr lang="en-US" dirty="0">
                          <a:effectLst/>
                        </a:rPr>
                        <a:t>(</a:t>
                      </a:r>
                      <a:r>
                        <a:rPr lang="en-US" dirty="0" err="1">
                          <a:effectLst/>
                        </a:rPr>
                        <a:t>NSNull</a:t>
                      </a:r>
                      <a:r>
                        <a:rPr lang="en-US" dirty="0">
                          <a:effectLst/>
                        </a:rPr>
                        <a:t> when nested)</a:t>
                      </a:r>
                    </a:p>
                  </a:txBody>
                  <a:tcPr/>
                </a:tc>
                <a:tc>
                  <a:txBody>
                    <a:bodyPr/>
                    <a:lstStyle/>
                    <a:p>
                      <a:r>
                        <a:rPr lang="en-US" sz="1800" b="0" i="0" kern="1200" dirty="0" smtClean="0">
                          <a:solidFill>
                            <a:schemeClr val="dk1"/>
                          </a:solidFill>
                          <a:effectLst/>
                          <a:latin typeface="+mn-lt"/>
                          <a:ea typeface="+mn-ea"/>
                          <a:cs typeface="+mn-cs"/>
                        </a:rPr>
                        <a:t>Nil</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endParaRPr lang="ru-RU" dirty="0"/>
                    </a:p>
                  </a:txBody>
                  <a:tcPr/>
                </a:tc>
                <a:tc>
                  <a:txBody>
                    <a:bodyPr/>
                    <a:lstStyle/>
                    <a:p>
                      <a:r>
                        <a:rPr lang="en-US" dirty="0" err="1" smtClean="0">
                          <a:effectLst/>
                        </a:rPr>
                        <a:t>FlValue</a:t>
                      </a:r>
                      <a:r>
                        <a:rPr lang="en-US" dirty="0">
                          <a:effectLst/>
                        </a:rPr>
                        <a:t>()</a:t>
                      </a:r>
                    </a:p>
                  </a:txBody>
                  <a:tcPr/>
                </a:tc>
              </a:tr>
              <a:tr h="370840">
                <a:tc>
                  <a:txBody>
                    <a:bodyPr/>
                    <a:lstStyle/>
                    <a:p>
                      <a:r>
                        <a:rPr lang="en-US" dirty="0" smtClean="0"/>
                        <a:t>bool</a:t>
                      </a:r>
                      <a:endParaRPr lang="ru-RU" dirty="0"/>
                    </a:p>
                  </a:txBody>
                  <a:tcPr/>
                </a:tc>
                <a:tc>
                  <a:txBody>
                    <a:bodyPr/>
                    <a:lstStyle/>
                    <a:p>
                      <a:r>
                        <a:rPr lang="en-US" sz="1800" b="0" i="0" kern="1200" dirty="0" err="1" smtClean="0">
                          <a:solidFill>
                            <a:schemeClr val="dk1"/>
                          </a:solidFill>
                          <a:effectLst/>
                          <a:latin typeface="+mn-lt"/>
                          <a:ea typeface="+mn-ea"/>
                          <a:cs typeface="+mn-cs"/>
                        </a:rPr>
                        <a:t>java.lang.Boolean</a:t>
                      </a:r>
                      <a:endParaRPr lang="ru-RU" dirty="0"/>
                    </a:p>
                  </a:txBody>
                  <a:tcPr/>
                </a:tc>
                <a:tc>
                  <a:txBody>
                    <a:bodyPr/>
                    <a:lstStyle/>
                    <a:p>
                      <a:r>
                        <a:rPr lang="en-US" sz="1800" b="0" i="0" kern="1200" dirty="0" smtClean="0">
                          <a:solidFill>
                            <a:schemeClr val="dk1"/>
                          </a:solidFill>
                          <a:effectLst/>
                          <a:latin typeface="+mn-lt"/>
                          <a:ea typeface="+mn-ea"/>
                          <a:cs typeface="+mn-cs"/>
                        </a:rPr>
                        <a:t>Boolean</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numberWithBool</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Bool)</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(bool)</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(bool)</a:t>
                      </a:r>
                      <a:endParaRPr lang="ru-RU" dirty="0"/>
                    </a:p>
                  </a:txBody>
                  <a:tcPr/>
                </a:tc>
              </a:tr>
              <a:tr h="370840">
                <a:tc>
                  <a:txBody>
                    <a:bodyPr/>
                    <a:lstStyle/>
                    <a:p>
                      <a:r>
                        <a:rPr lang="en-US" dirty="0" err="1" smtClean="0"/>
                        <a:t>int</a:t>
                      </a:r>
                      <a:endParaRPr lang="ru-RU" dirty="0"/>
                    </a:p>
                  </a:txBody>
                  <a:tcPr/>
                </a:tc>
                <a:tc>
                  <a:txBody>
                    <a:bodyPr/>
                    <a:lstStyle/>
                    <a:p>
                      <a:r>
                        <a:rPr lang="en-US" dirty="0" err="1" smtClean="0">
                          <a:effectLst/>
                        </a:rPr>
                        <a:t>java.lang.Integer</a:t>
                      </a:r>
                      <a:endParaRPr lang="en-US" dirty="0">
                        <a:effectLst/>
                      </a:endParaRPr>
                    </a:p>
                  </a:txBody>
                  <a:tcPr/>
                </a:tc>
                <a:tc>
                  <a:txBody>
                    <a:bodyPr/>
                    <a:lstStyle/>
                    <a:p>
                      <a:r>
                        <a:rPr lang="en-US" sz="1800" b="0" i="0" kern="1200" dirty="0" err="1" smtClean="0">
                          <a:solidFill>
                            <a:schemeClr val="dk1"/>
                          </a:solidFill>
                          <a:effectLst/>
                          <a:latin typeface="+mn-lt"/>
                          <a:ea typeface="+mn-ea"/>
                          <a:cs typeface="+mn-cs"/>
                        </a:rPr>
                        <a:t>Int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Int32)</a:t>
                      </a:r>
                      <a:endParaRPr lang="ru-RU" dirty="0"/>
                    </a:p>
                  </a:txBody>
                  <a:tcPr/>
                </a:tc>
                <a:tc>
                  <a:txBody>
                    <a:bodyPr/>
                    <a:lstStyle/>
                    <a:p>
                      <a:r>
                        <a:rPr lang="en-US" dirty="0">
                          <a:effectLst/>
                        </a:rPr>
                        <a:t/>
                      </a:r>
                      <a:br>
                        <a:rPr lang="en-US" dirty="0">
                          <a:effectLst/>
                        </a:rPr>
                      </a:br>
                      <a:r>
                        <a:rPr lang="en-US" dirty="0" err="1">
                          <a:effectLst/>
                        </a:rPr>
                        <a:t>EncodableValue</a:t>
                      </a:r>
                      <a:r>
                        <a:rPr lang="en-US" dirty="0">
                          <a:effectLst/>
                        </a:rPr>
                        <a:t>(int32_t)</a:t>
                      </a:r>
                    </a:p>
                  </a:txBody>
                  <a:tcPr/>
                </a:tc>
                <a:tc>
                  <a:txBody>
                    <a:bodyPr/>
                    <a:lstStyle/>
                    <a:p>
                      <a:r>
                        <a:rPr lang="en-US" dirty="0" err="1" smtClean="0">
                          <a:effectLst/>
                        </a:rPr>
                        <a:t>FlValue</a:t>
                      </a:r>
                      <a:r>
                        <a:rPr lang="en-US" dirty="0" smtClean="0">
                          <a:effectLst/>
                        </a:rPr>
                        <a:t>(int64_t</a:t>
                      </a:r>
                      <a:r>
                        <a:rPr lang="en-US" dirty="0">
                          <a:effectLst/>
                        </a:rPr>
                        <a:t>)</a:t>
                      </a:r>
                    </a:p>
                  </a:txBody>
                  <a:tcPr/>
                </a:tc>
              </a:tr>
              <a:tr h="370840">
                <a:tc>
                  <a:txBody>
                    <a:bodyPr/>
                    <a:lstStyle/>
                    <a:p>
                      <a:r>
                        <a:rPr lang="en-US" dirty="0" err="1" smtClean="0"/>
                        <a:t>int</a:t>
                      </a:r>
                      <a:r>
                        <a:rPr lang="en-US" dirty="0" smtClean="0"/>
                        <a:t>, </a:t>
                      </a:r>
                      <a:r>
                        <a:rPr lang="en-US" sz="1800" b="0" i="0" kern="1200" dirty="0" smtClean="0">
                          <a:solidFill>
                            <a:schemeClr val="dk1"/>
                          </a:solidFill>
                          <a:effectLst/>
                          <a:latin typeface="+mn-lt"/>
                          <a:ea typeface="+mn-ea"/>
                          <a:cs typeface="+mn-cs"/>
                        </a:rPr>
                        <a:t>if 32 bits not enough</a:t>
                      </a:r>
                      <a:endParaRPr lang="ru-RU" dirty="0"/>
                    </a:p>
                  </a:txBody>
                  <a:tcPr/>
                </a:tc>
                <a:tc>
                  <a:txBody>
                    <a:bodyPr/>
                    <a:lstStyle/>
                    <a:p>
                      <a:r>
                        <a:rPr lang="en-US" sz="1800" b="0" i="0" kern="1200" dirty="0" err="1" smtClean="0">
                          <a:solidFill>
                            <a:schemeClr val="dk1"/>
                          </a:solidFill>
                          <a:effectLst/>
                          <a:latin typeface="+mn-lt"/>
                          <a:ea typeface="+mn-ea"/>
                          <a:cs typeface="+mn-cs"/>
                        </a:rPr>
                        <a:t>java.lang.Long</a:t>
                      </a:r>
                      <a:endParaRPr lang="ru-RU" dirty="0"/>
                    </a:p>
                  </a:txBody>
                  <a:tcPr/>
                </a:tc>
                <a:tc>
                  <a:txBody>
                    <a:bodyPr/>
                    <a:lstStyle/>
                    <a:p>
                      <a:r>
                        <a:rPr lang="en-US" sz="1800" b="0" i="0" kern="1200" dirty="0" smtClean="0">
                          <a:solidFill>
                            <a:schemeClr val="dk1"/>
                          </a:solidFill>
                          <a:effectLst/>
                          <a:latin typeface="+mn-lt"/>
                          <a:ea typeface="+mn-ea"/>
                          <a:cs typeface="+mn-cs"/>
                        </a:rPr>
                        <a:t>Long</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numberWithLong</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a:t>
                      </a:r>
                      <a:r>
                        <a:rPr lang="en-US" sz="1800" b="0" i="0" kern="1200" dirty="0" err="1" smtClean="0">
                          <a:solidFill>
                            <a:schemeClr val="dk1"/>
                          </a:solidFill>
                          <a:effectLst/>
                          <a:latin typeface="+mn-lt"/>
                          <a:ea typeface="+mn-ea"/>
                          <a:cs typeface="+mn-cs"/>
                        </a:rPr>
                        <a:t>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(int64_t)</a:t>
                      </a:r>
                      <a:endParaRPr lang="ru-RU" dirty="0"/>
                    </a:p>
                  </a:txBody>
                  <a:tcPr/>
                </a:tc>
                <a:tc>
                  <a:txBody>
                    <a:bodyPr/>
                    <a:lstStyle/>
                    <a:p>
                      <a:endParaRPr lang="ru-RU" dirty="0"/>
                    </a:p>
                  </a:txBody>
                  <a:tcPr/>
                </a:tc>
              </a:tr>
            </a:tbl>
          </a:graphicData>
        </a:graphic>
      </p:graphicFrame>
      <p:sp>
        <p:nvSpPr>
          <p:cNvPr id="6" name="Минус 5"/>
          <p:cNvSpPr/>
          <p:nvPr/>
        </p:nvSpPr>
        <p:spPr>
          <a:xfrm>
            <a:off x="9969910" y="4911213"/>
            <a:ext cx="958645" cy="25072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92254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Методы </a:t>
            </a:r>
            <a:endParaRPr lang="ru-RU" dirty="0"/>
          </a:p>
        </p:txBody>
      </p:sp>
      <p:sp>
        <p:nvSpPr>
          <p:cNvPr id="3" name="Объект 2"/>
          <p:cNvSpPr>
            <a:spLocks noGrp="1"/>
          </p:cNvSpPr>
          <p:nvPr>
            <p:ph idx="1"/>
          </p:nvPr>
        </p:nvSpPr>
        <p:spPr>
          <a:xfrm>
            <a:off x="1097280" y="1845734"/>
            <a:ext cx="10058400" cy="4478866"/>
          </a:xfrm>
        </p:spPr>
        <p:txBody>
          <a:bodyPr>
            <a:normAutofit fontScale="85000" lnSpcReduction="20000"/>
          </a:bodyPr>
          <a:lstStyle/>
          <a:p>
            <a:pPr>
              <a:buFont typeface="Arial" panose="020B0604020202020204" pitchFamily="34" charset="0"/>
              <a:buChar char="•"/>
            </a:pPr>
            <a:r>
              <a:rPr lang="ru-RU" sz="2800" dirty="0"/>
              <a:t> </a:t>
            </a:r>
            <a:r>
              <a:rPr lang="ru-RU" sz="2800" dirty="0" err="1" smtClean="0"/>
              <a:t>push</a:t>
            </a:r>
            <a:r>
              <a:rPr lang="en-US" sz="2800" dirty="0" smtClean="0"/>
              <a:t>()</a:t>
            </a:r>
            <a:r>
              <a:rPr lang="ru-RU" sz="2800" dirty="0" smtClean="0"/>
              <a:t> </a:t>
            </a:r>
            <a:r>
              <a:rPr lang="en-US" sz="2800" dirty="0" smtClean="0"/>
              <a:t>- </a:t>
            </a:r>
            <a:r>
              <a:rPr lang="ru-RU" sz="2800" dirty="0" smtClean="0"/>
              <a:t>используется </a:t>
            </a:r>
            <a:r>
              <a:rPr lang="ru-RU" sz="2800" dirty="0"/>
              <a:t>для добавления </a:t>
            </a:r>
            <a:r>
              <a:rPr lang="ru-RU" sz="2800" dirty="0" smtClean="0"/>
              <a:t>маршрута </a:t>
            </a:r>
            <a:r>
              <a:rPr lang="ru-RU" sz="2800" dirty="0"/>
              <a:t>на вершину текущего стека. Новая страница отображается </a:t>
            </a:r>
            <a:r>
              <a:rPr lang="ru-RU" sz="2800" dirty="0" smtClean="0"/>
              <a:t>поверх предыдущей.</a:t>
            </a:r>
          </a:p>
          <a:p>
            <a:pPr>
              <a:buFont typeface="Arial" panose="020B0604020202020204" pitchFamily="34" charset="0"/>
              <a:buChar char="•"/>
            </a:pPr>
            <a:r>
              <a:rPr lang="ru-RU" sz="2800" dirty="0" smtClean="0"/>
              <a:t>  </a:t>
            </a:r>
            <a:r>
              <a:rPr lang="ru-RU" sz="2800" dirty="0" err="1" smtClean="0"/>
              <a:t>pop</a:t>
            </a:r>
            <a:r>
              <a:rPr lang="en-US" sz="2800" dirty="0" smtClean="0"/>
              <a:t>() </a:t>
            </a:r>
            <a:r>
              <a:rPr lang="en-US" sz="2800" b="1" i="1" dirty="0" smtClean="0"/>
              <a:t>- </a:t>
            </a:r>
            <a:r>
              <a:rPr lang="ru-RU" sz="2800" dirty="0" smtClean="0"/>
              <a:t> </a:t>
            </a:r>
            <a:r>
              <a:rPr lang="ru-RU" sz="2800" dirty="0"/>
              <a:t>удаляет верхний маршрут из стека</a:t>
            </a:r>
            <a:r>
              <a:rPr lang="ru-RU" sz="2800" dirty="0" smtClean="0"/>
              <a:t>, </a:t>
            </a:r>
            <a:r>
              <a:rPr lang="ru-RU" sz="2800" dirty="0"/>
              <a:t>пользователю отображается предыдущая страница</a:t>
            </a:r>
            <a:r>
              <a:rPr lang="ru-RU" sz="2800" dirty="0" smtClean="0"/>
              <a:t>.</a:t>
            </a:r>
          </a:p>
          <a:p>
            <a:pPr>
              <a:buFont typeface="Arial" panose="020B0604020202020204" pitchFamily="34" charset="0"/>
              <a:buChar char="•"/>
            </a:pPr>
            <a:r>
              <a:rPr lang="en-US" sz="2800" dirty="0" err="1" smtClean="0"/>
              <a:t>createElement</a:t>
            </a:r>
            <a:r>
              <a:rPr lang="en-US" sz="2800" dirty="0" smtClean="0"/>
              <a:t>() -&gt; </a:t>
            </a:r>
            <a:r>
              <a:rPr lang="en-US" sz="2800" dirty="0" err="1" smtClean="0"/>
              <a:t>StatefulElement</a:t>
            </a:r>
            <a:r>
              <a:rPr lang="en-US" sz="2800" dirty="0" smtClean="0"/>
              <a:t> - </a:t>
            </a:r>
            <a:r>
              <a:rPr lang="ru-RU" sz="2800" dirty="0"/>
              <a:t>с</a:t>
            </a:r>
            <a:r>
              <a:rPr lang="ru-RU" sz="2800" dirty="0" smtClean="0"/>
              <a:t>оздает </a:t>
            </a:r>
            <a:r>
              <a:rPr lang="ru-RU" sz="2800" dirty="0" err="1"/>
              <a:t>StatefulElement</a:t>
            </a:r>
            <a:r>
              <a:rPr lang="ru-RU" sz="2800" dirty="0"/>
              <a:t> для управления местоположением этого </a:t>
            </a:r>
            <a:r>
              <a:rPr lang="ru-RU" sz="2800" dirty="0" err="1"/>
              <a:t>виджета</a:t>
            </a:r>
            <a:r>
              <a:rPr lang="ru-RU" sz="2800" dirty="0"/>
              <a:t> в дереве</a:t>
            </a:r>
            <a:r>
              <a:rPr lang="ru-RU" sz="2800" dirty="0" smtClean="0"/>
              <a:t>.</a:t>
            </a:r>
            <a:endParaRPr lang="en-US" sz="2800" dirty="0" smtClean="0"/>
          </a:p>
          <a:p>
            <a:pPr>
              <a:buFont typeface="Arial" panose="020B0604020202020204" pitchFamily="34" charset="0"/>
              <a:buChar char="•"/>
            </a:pPr>
            <a:r>
              <a:rPr lang="en-US" sz="2800" dirty="0" err="1" smtClean="0"/>
              <a:t>createState</a:t>
            </a:r>
            <a:r>
              <a:rPr lang="en-US" sz="2800" dirty="0" smtClean="0"/>
              <a:t>() -&gt; </a:t>
            </a:r>
            <a:r>
              <a:rPr lang="en-US" sz="2800" dirty="0" err="1" smtClean="0"/>
              <a:t>NavigatorState</a:t>
            </a:r>
            <a:r>
              <a:rPr lang="en-US" sz="2800" dirty="0" smtClean="0"/>
              <a:t> - </a:t>
            </a:r>
            <a:r>
              <a:rPr lang="ru-RU" sz="2800" dirty="0"/>
              <a:t>с</a:t>
            </a:r>
            <a:r>
              <a:rPr lang="ru-RU" sz="2800" dirty="0" smtClean="0"/>
              <a:t>оздает </a:t>
            </a:r>
            <a:r>
              <a:rPr lang="ru-RU" sz="2800" dirty="0"/>
              <a:t>изменяемое состояние для этого </a:t>
            </a:r>
            <a:r>
              <a:rPr lang="ru-RU" sz="2800" dirty="0" err="1"/>
              <a:t>виджета</a:t>
            </a:r>
            <a:r>
              <a:rPr lang="ru-RU" sz="2800" dirty="0"/>
              <a:t> в заданном местоположении в дереве</a:t>
            </a:r>
            <a:r>
              <a:rPr lang="ru-RU" sz="2800" dirty="0" smtClean="0"/>
              <a:t>.</a:t>
            </a:r>
            <a:endParaRPr lang="en-US" sz="2800" dirty="0" smtClean="0"/>
          </a:p>
          <a:p>
            <a:pPr>
              <a:buFont typeface="Arial" panose="020B0604020202020204" pitchFamily="34" charset="0"/>
              <a:buChar char="•"/>
            </a:pPr>
            <a:r>
              <a:rPr lang="en-US" sz="2800" dirty="0" err="1"/>
              <a:t>pushNamed</a:t>
            </a:r>
            <a:r>
              <a:rPr lang="en-US" sz="2800" dirty="0"/>
              <a:t>(</a:t>
            </a:r>
            <a:r>
              <a:rPr lang="en-US" sz="2800" dirty="0" err="1"/>
              <a:t>BuildContextcontext</a:t>
            </a:r>
            <a:r>
              <a:rPr lang="en-US" sz="2800" dirty="0"/>
              <a:t>, String </a:t>
            </a:r>
            <a:r>
              <a:rPr lang="en-US" sz="2800" dirty="0" err="1"/>
              <a:t>routeName</a:t>
            </a:r>
            <a:r>
              <a:rPr lang="en-US" sz="2800" dirty="0"/>
              <a:t>, {Object? arguments}) -&gt; Future&lt;T</a:t>
            </a:r>
            <a:r>
              <a:rPr lang="en-US" sz="2800" dirty="0" smtClean="0"/>
              <a:t>?&gt; - </a:t>
            </a:r>
            <a:r>
              <a:rPr lang="ru-RU" sz="2800" dirty="0" smtClean="0"/>
              <a:t>добавляет именованный </a:t>
            </a:r>
            <a:r>
              <a:rPr lang="ru-RU" sz="2800" dirty="0"/>
              <a:t>маршрут в навигатор, который наиболее плотно охватывает данный </a:t>
            </a:r>
            <a:r>
              <a:rPr lang="ru-RU" sz="2800" dirty="0" smtClean="0"/>
              <a:t>контекст</a:t>
            </a:r>
            <a:r>
              <a:rPr lang="en-US" sz="2800" dirty="0" smtClean="0"/>
              <a:t>.</a:t>
            </a:r>
          </a:p>
          <a:p>
            <a:pPr>
              <a:buFont typeface="Arial" panose="020B0604020202020204" pitchFamily="34" charset="0"/>
              <a:buChar char="•"/>
            </a:pPr>
            <a:r>
              <a:rPr lang="ru-RU" sz="2800" dirty="0" smtClean="0"/>
              <a:t>Ссылка для просмотра параметров</a:t>
            </a:r>
            <a:r>
              <a:rPr lang="en-US" sz="2800" dirty="0" smtClean="0"/>
              <a:t>: </a:t>
            </a:r>
            <a:r>
              <a:rPr lang="en-US" sz="2800" dirty="0"/>
              <a:t>https://api.flutter.dev/flutter/widgets/Navigator-class.html</a:t>
            </a:r>
            <a:endParaRPr lang="en-US" sz="2800" dirty="0" smtClean="0"/>
          </a:p>
          <a:p>
            <a:pPr>
              <a:buFont typeface="Arial" panose="020B0604020202020204" pitchFamily="34" charset="0"/>
              <a:buChar char="•"/>
            </a:pPr>
            <a:endParaRPr lang="ru-RU" sz="2800" dirty="0"/>
          </a:p>
        </p:txBody>
      </p:sp>
    </p:spTree>
    <p:extLst>
      <p:ext uri="{BB962C8B-B14F-4D97-AF65-F5344CB8AC3E}">
        <p14:creationId xmlns:p14="http://schemas.microsoft.com/office/powerpoint/2010/main" val="2316765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4" name="Объект 3"/>
          <p:cNvGraphicFramePr>
            <a:graphicFrameLocks noGrp="1"/>
          </p:cNvGraphicFramePr>
          <p:nvPr>
            <p:ph idx="1"/>
            <p:extLst>
              <p:ext uri="{D42A27DB-BD31-4B8C-83A1-F6EECF244321}">
                <p14:modId xmlns:p14="http://schemas.microsoft.com/office/powerpoint/2010/main" val="3316763032"/>
              </p:ext>
            </p:extLst>
          </p:nvPr>
        </p:nvGraphicFramePr>
        <p:xfrm>
          <a:off x="1097280" y="774700"/>
          <a:ext cx="10058398" cy="5125720"/>
        </p:xfrm>
        <a:graphic>
          <a:graphicData uri="http://schemas.openxmlformats.org/drawingml/2006/table">
            <a:tbl>
              <a:tblPr firstRow="1" bandRow="1">
                <a:tableStyleId>{5C22544A-7EE6-4342-B048-85BDC9FD1C3A}</a:tableStyleId>
              </a:tblPr>
              <a:tblGrid>
                <a:gridCol w="1436914"/>
                <a:gridCol w="1436914"/>
                <a:gridCol w="1436914"/>
                <a:gridCol w="1436914"/>
                <a:gridCol w="1436914"/>
                <a:gridCol w="1436914"/>
                <a:gridCol w="1436914"/>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a:p>
                  </a:txBody>
                  <a:tcPr/>
                </a:tc>
                <a:tc>
                  <a:txBody>
                    <a:bodyPr/>
                    <a:lstStyle/>
                    <a:p>
                      <a:endParaRPr lang="ru-RU" dirty="0"/>
                    </a:p>
                  </a:txBody>
                  <a:tcPr/>
                </a:tc>
                <a:tc>
                  <a:txBody>
                    <a:bodyPr/>
                    <a:lstStyle/>
                    <a:p>
                      <a:endParaRPr lang="ru-RU"/>
                    </a:p>
                  </a:txBody>
                  <a:tcPr/>
                </a:tc>
                <a:tc>
                  <a:txBody>
                    <a:bodyPr/>
                    <a:lstStyle/>
                    <a:p>
                      <a:endParaRPr lang="ru-RU"/>
                    </a:p>
                  </a:txBody>
                  <a:tcPr/>
                </a:tc>
              </a:tr>
              <a:tr h="370840">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dirty="0" err="1" smtClean="0">
                          <a:effectLst/>
                        </a:rPr>
                        <a:t>java.lang.Double</a:t>
                      </a:r>
                      <a:endParaRPr lang="en-US" dirty="0">
                        <a:effectLst/>
                      </a:endParaRPr>
                    </a:p>
                  </a:txBody>
                  <a:tcPr/>
                </a:tc>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numberWithDouble</a:t>
                      </a:r>
                      <a:r>
                        <a:rPr lang="en-US" sz="1800" b="0" i="0" kern="1200" dirty="0" smtClean="0">
                          <a:solidFill>
                            <a:schemeClr val="dk1"/>
                          </a:solidFill>
                          <a:effectLst/>
                          <a:latin typeface="+mn-lt"/>
                          <a:ea typeface="+mn-ea"/>
                          <a:cs typeface="+mn-cs"/>
                        </a:rPr>
                        <a:t>:</a:t>
                      </a:r>
                      <a:endParaRPr lang="ru-RU" dirty="0" smtClean="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Double)</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(double)</a:t>
                      </a:r>
                      <a:endParaRPr lang="ru-RU" dirty="0"/>
                    </a:p>
                  </a:txBody>
                  <a:tcPr/>
                </a:tc>
              </a:tr>
              <a:tr h="370840">
                <a:tc>
                  <a:txBody>
                    <a:bodyPr/>
                    <a:lstStyle/>
                    <a:p>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java.lang.String</a:t>
                      </a:r>
                      <a:endParaRPr lang="ru-RU" dirty="0"/>
                    </a:p>
                  </a:txBody>
                  <a:tcPr/>
                </a:tc>
                <a:tc>
                  <a:txBody>
                    <a:bodyPr/>
                    <a:lstStyle/>
                    <a:p>
                      <a:r>
                        <a:rPr lang="en-US" dirty="0" smtClean="0">
                          <a:effectLst/>
                        </a:rPr>
                        <a:t>String</a:t>
                      </a:r>
                      <a:endParaRPr lang="en-US" dirty="0">
                        <a:effectLst/>
                      </a:endParaRPr>
                    </a:p>
                  </a:txBody>
                  <a:tcPr/>
                </a:tc>
                <a:tc>
                  <a:txBody>
                    <a:bodyPr/>
                    <a:lstStyle/>
                    <a:p>
                      <a:r>
                        <a:rPr lang="en-US" sz="1800" b="0" i="0" kern="1200" dirty="0" err="1" smtClean="0">
                          <a:solidFill>
                            <a:schemeClr val="dk1"/>
                          </a:solidFill>
                          <a:effectLst/>
                          <a:latin typeface="+mn-lt"/>
                          <a:ea typeface="+mn-ea"/>
                          <a:cs typeface="+mn-cs"/>
                        </a:rPr>
                        <a:t>NSString</a:t>
                      </a:r>
                      <a:endParaRPr lang="ru-RU" dirty="0"/>
                    </a:p>
                  </a:txBody>
                  <a:tcPr/>
                </a:tc>
                <a:tc>
                  <a:txBody>
                    <a:bodyPr/>
                    <a:lstStyle/>
                    <a:p>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gchar</a:t>
                      </a:r>
                      <a:r>
                        <a:rPr lang="en-US" sz="1800" b="0" i="0" kern="1200" dirty="0" smtClean="0">
                          <a:solidFill>
                            <a:schemeClr val="dk1"/>
                          </a:solidFill>
                          <a:effectLst/>
                          <a:latin typeface="+mn-lt"/>
                          <a:ea typeface="+mn-ea"/>
                          <a:cs typeface="+mn-cs"/>
                        </a:rPr>
                        <a:t>*)</a:t>
                      </a:r>
                      <a:endParaRPr lang="ru-RU" dirty="0"/>
                    </a:p>
                  </a:txBody>
                  <a:tcPr/>
                </a:tc>
              </a:tr>
              <a:tr h="370840">
                <a:tc>
                  <a:txBody>
                    <a:bodyPr/>
                    <a:lstStyle/>
                    <a:p>
                      <a:r>
                        <a:rPr lang="en-US" sz="1800" b="0" i="0" kern="1200" dirty="0" smtClean="0">
                          <a:solidFill>
                            <a:schemeClr val="dk1"/>
                          </a:solidFill>
                          <a:effectLst/>
                          <a:latin typeface="+mn-lt"/>
                          <a:ea typeface="+mn-ea"/>
                          <a:cs typeface="+mn-cs"/>
                        </a:rPr>
                        <a:t>Uint8List</a:t>
                      </a:r>
                      <a:endParaRPr lang="ru-RU" dirty="0"/>
                    </a:p>
                  </a:txBody>
                  <a:tcPr/>
                </a:tc>
                <a:tc>
                  <a:txBody>
                    <a:bodyPr/>
                    <a:lstStyle/>
                    <a:p>
                      <a:r>
                        <a:rPr lang="en-US" sz="1800" b="0" i="0" kern="1200" dirty="0" smtClean="0">
                          <a:solidFill>
                            <a:schemeClr val="dk1"/>
                          </a:solidFill>
                          <a:effectLst/>
                          <a:latin typeface="+mn-lt"/>
                          <a:ea typeface="+mn-ea"/>
                          <a:cs typeface="+mn-cs"/>
                        </a:rPr>
                        <a:t>byte[]</a:t>
                      </a:r>
                      <a:endParaRPr lang="ru-RU" dirty="0"/>
                    </a:p>
                  </a:txBody>
                  <a:tcPr/>
                </a:tc>
                <a:tc>
                  <a:txBody>
                    <a:bodyPr/>
                    <a:lstStyle/>
                    <a:p>
                      <a:r>
                        <a:rPr lang="en-US" sz="1800" b="0" i="0" kern="1200" dirty="0" err="1" smtClean="0">
                          <a:solidFill>
                            <a:schemeClr val="dk1"/>
                          </a:solidFill>
                          <a:effectLst/>
                          <a:latin typeface="+mn-lt"/>
                          <a:ea typeface="+mn-ea"/>
                          <a:cs typeface="+mn-cs"/>
                        </a:rPr>
                        <a:t>ByteArray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typedDataWithBytes</a:t>
                      </a:r>
                      <a:r>
                        <a:rPr lang="en-US" sz="1800" b="0" i="0" kern="1200" dirty="0" smtClean="0">
                          <a:solidFill>
                            <a:schemeClr val="dk1"/>
                          </a:solidFill>
                          <a:effectLst/>
                          <a:latin typeface="+mn-lt"/>
                          <a:ea typeface="+mn-ea"/>
                          <a:cs typeface="+mn-cs"/>
                        </a:rPr>
                        <a:t>:</a:t>
                      </a:r>
                      <a:endParaRPr lang="ru-RU" dirty="0"/>
                    </a:p>
                  </a:txBody>
                  <a:tcPr/>
                </a:tc>
                <a:tc>
                  <a:txBody>
                    <a:bodyPr/>
                    <a:lstStyle/>
                    <a:p>
                      <a:r>
                        <a:rPr lang="en-US" dirty="0" err="1" smtClean="0">
                          <a:effectLst/>
                        </a:rPr>
                        <a:t>FlutterStandardTypedData</a:t>
                      </a:r>
                      <a:r>
                        <a:rPr lang="en-US" dirty="0" smtClean="0">
                          <a:effectLst/>
                        </a:rPr>
                        <a:t>(bytes</a:t>
                      </a:r>
                      <a:r>
                        <a:rPr lang="en-US" dirty="0">
                          <a:effectLst/>
                        </a:rPr>
                        <a:t>: Data)</a:t>
                      </a:r>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(uint8_t*)</a:t>
                      </a:r>
                      <a:endParaRPr lang="ru-RU" dirty="0"/>
                    </a:p>
                  </a:txBody>
                  <a:tcPr/>
                </a:tc>
              </a:tr>
              <a:tr h="370840">
                <a:tc>
                  <a:txBody>
                    <a:bodyPr/>
                    <a:lstStyle/>
                    <a:p>
                      <a:r>
                        <a:rPr lang="en-US" sz="1800" b="0" i="0" kern="1200" dirty="0" smtClean="0">
                          <a:solidFill>
                            <a:schemeClr val="dk1"/>
                          </a:solidFill>
                          <a:effectLst/>
                          <a:latin typeface="+mn-lt"/>
                          <a:ea typeface="+mn-ea"/>
                          <a:cs typeface="+mn-cs"/>
                        </a:rPr>
                        <a:t>Int32List</a:t>
                      </a:r>
                      <a:endParaRPr lang="ru-RU" dirty="0"/>
                    </a:p>
                  </a:txBody>
                  <a:tcPr/>
                </a:tc>
                <a:tc>
                  <a:txBody>
                    <a:bodyPr/>
                    <a:lstStyle/>
                    <a:p>
                      <a:r>
                        <a:rPr lang="en-US" sz="1800" b="0" i="0" kern="1200" dirty="0" err="1" smtClean="0">
                          <a:solidFill>
                            <a:schemeClr val="dk1"/>
                          </a:solidFill>
                          <a:effectLst/>
                          <a:latin typeface="+mn-lt"/>
                          <a:ea typeface="+mn-ea"/>
                          <a:cs typeface="+mn-cs"/>
                        </a:rPr>
                        <a:t>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IntArray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typedDataWithInt32:</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(int32: Data)</a:t>
                      </a:r>
                      <a:endParaRPr lang="ru-RU" dirty="0"/>
                    </a:p>
                  </a:txBody>
                  <a:tcPr/>
                </a:tc>
                <a:tc>
                  <a:txBody>
                    <a:bodyPr/>
                    <a:lstStyle/>
                    <a:p>
                      <a:r>
                        <a:rPr lang="en-US" dirty="0" err="1" smtClean="0">
                          <a:effectLst/>
                        </a:rPr>
                        <a:t>EncodableValue</a:t>
                      </a:r>
                      <a:r>
                        <a:rPr lang="en-US" dirty="0" smtClean="0">
                          <a:effectLst/>
                        </a:rPr>
                        <a:t>(</a:t>
                      </a:r>
                      <a:r>
                        <a:rPr lang="en-US" dirty="0" err="1" smtClean="0">
                          <a:effectLst/>
                        </a:rPr>
                        <a:t>std</a:t>
                      </a:r>
                      <a:r>
                        <a:rPr lang="en-US" dirty="0">
                          <a:effectLst/>
                        </a:rPr>
                        <a:t>::vector)</a:t>
                      </a:r>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(int32_t*)</a:t>
                      </a:r>
                      <a:endParaRPr lang="ru-RU" dirty="0"/>
                    </a:p>
                  </a:txBody>
                  <a:tcPr/>
                </a:tc>
              </a:tr>
            </a:tbl>
          </a:graphicData>
        </a:graphic>
      </p:graphicFrame>
    </p:spTree>
    <p:extLst>
      <p:ext uri="{BB962C8B-B14F-4D97-AF65-F5344CB8AC3E}">
        <p14:creationId xmlns:p14="http://schemas.microsoft.com/office/powerpoint/2010/main" val="34686847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graphicFrame>
        <p:nvGraphicFramePr>
          <p:cNvPr id="5" name="Объект 4"/>
          <p:cNvGraphicFramePr>
            <a:graphicFrameLocks noGrp="1"/>
          </p:cNvGraphicFramePr>
          <p:nvPr>
            <p:ph idx="1"/>
            <p:extLst>
              <p:ext uri="{D42A27DB-BD31-4B8C-83A1-F6EECF244321}">
                <p14:modId xmlns:p14="http://schemas.microsoft.com/office/powerpoint/2010/main" val="4227529621"/>
              </p:ext>
            </p:extLst>
          </p:nvPr>
        </p:nvGraphicFramePr>
        <p:xfrm>
          <a:off x="1097280" y="657543"/>
          <a:ext cx="10058398" cy="4759960"/>
        </p:xfrm>
        <a:graphic>
          <a:graphicData uri="http://schemas.openxmlformats.org/drawingml/2006/table">
            <a:tbl>
              <a:tblPr firstRow="1" bandRow="1">
                <a:tableStyleId>{5C22544A-7EE6-4342-B048-85BDC9FD1C3A}</a:tableStyleId>
              </a:tblPr>
              <a:tblGrid>
                <a:gridCol w="1436914"/>
                <a:gridCol w="1436914"/>
                <a:gridCol w="1436914"/>
                <a:gridCol w="1436914"/>
                <a:gridCol w="1436914"/>
                <a:gridCol w="1436914"/>
                <a:gridCol w="1436914"/>
              </a:tblGrid>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r>
              <a:tr h="370840">
                <a:tc>
                  <a:txBody>
                    <a:bodyPr/>
                    <a:lstStyle/>
                    <a:p>
                      <a:r>
                        <a:rPr lang="en-US" sz="1800" b="0" i="0" kern="1200" dirty="0" smtClean="0">
                          <a:solidFill>
                            <a:schemeClr val="dk1"/>
                          </a:solidFill>
                          <a:effectLst/>
                          <a:latin typeface="+mn-lt"/>
                          <a:ea typeface="+mn-ea"/>
                          <a:cs typeface="+mn-cs"/>
                        </a:rPr>
                        <a:t>Int64List</a:t>
                      </a:r>
                      <a:endParaRPr lang="ru-RU" dirty="0"/>
                    </a:p>
                  </a:txBody>
                  <a:tcPr/>
                </a:tc>
                <a:tc>
                  <a:txBody>
                    <a:bodyPr/>
                    <a:lstStyle/>
                    <a:p>
                      <a:r>
                        <a:rPr lang="en-US" sz="1800" b="0" i="0" kern="1200" dirty="0" smtClean="0">
                          <a:solidFill>
                            <a:schemeClr val="dk1"/>
                          </a:solidFill>
                          <a:effectLst/>
                          <a:latin typeface="+mn-lt"/>
                          <a:ea typeface="+mn-ea"/>
                          <a:cs typeface="+mn-cs"/>
                        </a:rPr>
                        <a:t>long[]</a:t>
                      </a:r>
                      <a:endParaRPr lang="ru-RU" dirty="0"/>
                    </a:p>
                  </a:txBody>
                  <a:tcPr/>
                </a:tc>
                <a:tc>
                  <a:txBody>
                    <a:bodyPr/>
                    <a:lstStyle/>
                    <a:p>
                      <a:r>
                        <a:rPr lang="en-US" sz="1800" b="0" i="0" kern="1200" dirty="0" err="1" smtClean="0">
                          <a:solidFill>
                            <a:schemeClr val="dk1"/>
                          </a:solidFill>
                          <a:effectLst/>
                          <a:latin typeface="+mn-lt"/>
                          <a:ea typeface="+mn-ea"/>
                          <a:cs typeface="+mn-cs"/>
                        </a:rPr>
                        <a:t>LongArray</a:t>
                      </a:r>
                      <a:endParaRPr lang="ru-RU" dirty="0"/>
                    </a:p>
                  </a:txBody>
                  <a:tcPr/>
                </a:tc>
                <a:tc>
                  <a:txBody>
                    <a:bodyPr/>
                    <a:lstStyle/>
                    <a:p>
                      <a:r>
                        <a:rPr lang="en-US" dirty="0" err="1" smtClean="0">
                          <a:effectLst/>
                        </a:rPr>
                        <a:t>FlutterStandardTypedData</a:t>
                      </a:r>
                      <a:r>
                        <a:rPr lang="en-US" dirty="0" smtClean="0">
                          <a:effectLst/>
                        </a:rPr>
                        <a:t> </a:t>
                      </a:r>
                      <a:r>
                        <a:rPr lang="en-US" dirty="0">
                          <a:effectLst/>
                        </a:rPr>
                        <a:t>typedDataWithInt64:</a:t>
                      </a:r>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(int64: Data)</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(int64_t*)</a:t>
                      </a:r>
                      <a:endParaRPr lang="ru-RU" dirty="0"/>
                    </a:p>
                  </a:txBody>
                  <a:tcPr/>
                </a:tc>
              </a:tr>
              <a:tr h="370840">
                <a:tc>
                  <a:txBody>
                    <a:bodyPr/>
                    <a:lstStyle/>
                    <a:p>
                      <a:r>
                        <a:rPr lang="en-US" sz="1800" b="0" i="0" kern="1200" dirty="0" smtClean="0">
                          <a:solidFill>
                            <a:schemeClr val="dk1"/>
                          </a:solidFill>
                          <a:effectLst/>
                          <a:latin typeface="+mn-lt"/>
                          <a:ea typeface="+mn-ea"/>
                          <a:cs typeface="+mn-cs"/>
                        </a:rPr>
                        <a:t>Float32List</a:t>
                      </a:r>
                      <a:endParaRPr lang="ru-RU" dirty="0"/>
                    </a:p>
                  </a:txBody>
                  <a:tcPr/>
                </a:tc>
                <a:tc>
                  <a:txBody>
                    <a:bodyPr/>
                    <a:lstStyle/>
                    <a:p>
                      <a:r>
                        <a:rPr lang="en-US" sz="1800" b="0" i="0" kern="1200" dirty="0" smtClean="0">
                          <a:solidFill>
                            <a:schemeClr val="dk1"/>
                          </a:solidFill>
                          <a:effectLst/>
                          <a:latin typeface="+mn-lt"/>
                          <a:ea typeface="+mn-ea"/>
                          <a:cs typeface="+mn-cs"/>
                        </a:rPr>
                        <a:t>float[]</a:t>
                      </a:r>
                      <a:endParaRPr lang="ru-RU" dirty="0"/>
                    </a:p>
                  </a:txBody>
                  <a:tcPr/>
                </a:tc>
                <a:tc>
                  <a:txBody>
                    <a:bodyPr/>
                    <a:lstStyle/>
                    <a:p>
                      <a:r>
                        <a:rPr lang="en-US" sz="1800" b="0" i="0" kern="1200" dirty="0" err="1" smtClean="0">
                          <a:solidFill>
                            <a:schemeClr val="dk1"/>
                          </a:solidFill>
                          <a:effectLst/>
                          <a:latin typeface="+mn-lt"/>
                          <a:ea typeface="+mn-ea"/>
                          <a:cs typeface="+mn-cs"/>
                        </a:rPr>
                        <a:t>FloatArray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typedDataWithFloat32:</a:t>
                      </a:r>
                      <a:endParaRPr lang="ru-RU" dirty="0"/>
                    </a:p>
                  </a:txBody>
                  <a:tcPr/>
                </a:tc>
                <a:tc>
                  <a:txBody>
                    <a:bodyPr/>
                    <a:lstStyle/>
                    <a:p>
                      <a:r>
                        <a:rPr lang="en-US" dirty="0" err="1" smtClean="0">
                          <a:effectLst/>
                        </a:rPr>
                        <a:t>FlutterStandardTypedData</a:t>
                      </a:r>
                      <a:r>
                        <a:rPr lang="en-US" dirty="0" smtClean="0">
                          <a:effectLst/>
                        </a:rPr>
                        <a:t>(float32</a:t>
                      </a:r>
                      <a:r>
                        <a:rPr lang="en-US" dirty="0">
                          <a:effectLst/>
                        </a:rPr>
                        <a:t>: Data)</a:t>
                      </a:r>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(float*)</a:t>
                      </a:r>
                      <a:endParaRPr lang="ru-RU" dirty="0"/>
                    </a:p>
                  </a:txBody>
                  <a:tcPr/>
                </a:tc>
              </a:tr>
              <a:tr h="370840">
                <a:tc>
                  <a:txBody>
                    <a:bodyPr/>
                    <a:lstStyle/>
                    <a:p>
                      <a:r>
                        <a:rPr lang="en-US" sz="1800" b="0" i="0" kern="1200" dirty="0" smtClean="0">
                          <a:solidFill>
                            <a:schemeClr val="dk1"/>
                          </a:solidFill>
                          <a:effectLst/>
                          <a:latin typeface="+mn-lt"/>
                          <a:ea typeface="+mn-ea"/>
                          <a:cs typeface="+mn-cs"/>
                        </a:rPr>
                        <a:t>Float64List</a:t>
                      </a:r>
                      <a:endParaRPr lang="ru-RU" dirty="0"/>
                    </a:p>
                  </a:txBody>
                  <a:tcPr/>
                </a:tc>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sz="1800" b="0" i="0" kern="1200" dirty="0" err="1" smtClean="0">
                          <a:solidFill>
                            <a:schemeClr val="dk1"/>
                          </a:solidFill>
                          <a:effectLst/>
                          <a:latin typeface="+mn-lt"/>
                          <a:ea typeface="+mn-ea"/>
                          <a:cs typeface="+mn-cs"/>
                        </a:rPr>
                        <a:t>DoubleArray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typedDataWithFloat64:</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(float64: Data)</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(double*)</a:t>
                      </a:r>
                      <a:endParaRPr lang="ru-RU" dirty="0"/>
                    </a:p>
                  </a:txBody>
                  <a:tcPr/>
                </a:tc>
              </a:tr>
            </a:tbl>
          </a:graphicData>
        </a:graphic>
      </p:graphicFrame>
    </p:spTree>
    <p:extLst>
      <p:ext uri="{BB962C8B-B14F-4D97-AF65-F5344CB8AC3E}">
        <p14:creationId xmlns:p14="http://schemas.microsoft.com/office/powerpoint/2010/main" val="3594799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4" name="Объект 3"/>
          <p:cNvGraphicFramePr>
            <a:graphicFrameLocks noGrp="1"/>
          </p:cNvGraphicFramePr>
          <p:nvPr>
            <p:ph idx="1"/>
            <p:extLst>
              <p:ext uri="{D42A27DB-BD31-4B8C-83A1-F6EECF244321}">
                <p14:modId xmlns:p14="http://schemas.microsoft.com/office/powerpoint/2010/main" val="294681297"/>
              </p:ext>
            </p:extLst>
          </p:nvPr>
        </p:nvGraphicFramePr>
        <p:xfrm>
          <a:off x="1097280" y="1737360"/>
          <a:ext cx="10058398" cy="3022600"/>
        </p:xfrm>
        <a:graphic>
          <a:graphicData uri="http://schemas.openxmlformats.org/drawingml/2006/table">
            <a:tbl>
              <a:tblPr firstRow="1" bandRow="1">
                <a:tableStyleId>{5C22544A-7EE6-4342-B048-85BDC9FD1C3A}</a:tableStyleId>
              </a:tblPr>
              <a:tblGrid>
                <a:gridCol w="1436914"/>
                <a:gridCol w="1436914"/>
                <a:gridCol w="1436914"/>
                <a:gridCol w="1436914"/>
                <a:gridCol w="1436914"/>
                <a:gridCol w="1436914"/>
                <a:gridCol w="1436914"/>
              </a:tblGrid>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r>
              <a:tr h="370840">
                <a:tc>
                  <a:txBody>
                    <a:bodyPr/>
                    <a:lstStyle/>
                    <a:p>
                      <a:r>
                        <a:rPr lang="en-US" sz="1800" b="0" i="0" kern="1200" dirty="0" smtClean="0">
                          <a:solidFill>
                            <a:schemeClr val="dk1"/>
                          </a:solidFill>
                          <a:effectLst/>
                          <a:latin typeface="+mn-lt"/>
                          <a:ea typeface="+mn-ea"/>
                          <a:cs typeface="+mn-cs"/>
                        </a:rPr>
                        <a:t>List</a:t>
                      </a:r>
                      <a:endParaRPr lang="ru-RU" dirty="0"/>
                    </a:p>
                  </a:txBody>
                  <a:tcPr/>
                </a:tc>
                <a:tc>
                  <a:txBody>
                    <a:bodyPr/>
                    <a:lstStyle/>
                    <a:p>
                      <a:r>
                        <a:rPr lang="en-US" sz="1800" b="0" i="0" kern="1200" dirty="0" err="1" smtClean="0">
                          <a:solidFill>
                            <a:schemeClr val="dk1"/>
                          </a:solidFill>
                          <a:effectLst/>
                          <a:latin typeface="+mn-lt"/>
                          <a:ea typeface="+mn-ea"/>
                          <a:cs typeface="+mn-cs"/>
                        </a:rPr>
                        <a:t>java.util.ArrayList</a:t>
                      </a:r>
                      <a:endParaRPr lang="ru-RU" dirty="0"/>
                    </a:p>
                  </a:txBody>
                  <a:tcPr/>
                </a:tc>
                <a:tc>
                  <a:txBody>
                    <a:bodyPr/>
                    <a:lstStyle/>
                    <a:p>
                      <a:r>
                        <a:rPr lang="en-US" sz="1800" b="0" i="0" kern="1200" dirty="0" smtClean="0">
                          <a:solidFill>
                            <a:schemeClr val="dk1"/>
                          </a:solidFill>
                          <a:effectLst/>
                          <a:latin typeface="+mn-lt"/>
                          <a:ea typeface="+mn-ea"/>
                          <a:cs typeface="+mn-cs"/>
                        </a:rPr>
                        <a:t>List</a:t>
                      </a:r>
                      <a:endParaRPr lang="ru-RU" dirty="0"/>
                    </a:p>
                  </a:txBody>
                  <a:tcPr/>
                </a:tc>
                <a:tc>
                  <a:txBody>
                    <a:bodyPr/>
                    <a:lstStyle/>
                    <a:p>
                      <a:r>
                        <a:rPr lang="en-US" sz="1800" b="0" i="0" kern="1200" dirty="0" err="1" smtClean="0">
                          <a:solidFill>
                            <a:schemeClr val="dk1"/>
                          </a:solidFill>
                          <a:effectLst/>
                          <a:latin typeface="+mn-lt"/>
                          <a:ea typeface="+mn-ea"/>
                          <a:cs typeface="+mn-cs"/>
                        </a:rPr>
                        <a:t>NSArray</a:t>
                      </a:r>
                      <a:endParaRPr lang="ru-RU" dirty="0"/>
                    </a:p>
                  </a:txBody>
                  <a:tcPr/>
                </a:tc>
                <a:tc>
                  <a:txBody>
                    <a:bodyPr/>
                    <a:lstStyle/>
                    <a:p>
                      <a:r>
                        <a:rPr lang="en-US" dirty="0" smtClean="0"/>
                        <a:t>Array</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endParaRPr lang="ru-RU" dirty="0"/>
                    </a:p>
                  </a:txBody>
                  <a:tcPr/>
                </a:tc>
              </a:tr>
              <a:tr h="370840">
                <a:tc>
                  <a:txBody>
                    <a:bodyPr/>
                    <a:lstStyle/>
                    <a:p>
                      <a:r>
                        <a:rPr lang="en-US" sz="1800" b="0" i="0" kern="1200" dirty="0" smtClean="0">
                          <a:solidFill>
                            <a:schemeClr val="dk1"/>
                          </a:solidFill>
                          <a:effectLst/>
                          <a:latin typeface="+mn-lt"/>
                          <a:ea typeface="+mn-ea"/>
                          <a:cs typeface="+mn-cs"/>
                        </a:rPr>
                        <a:t>Map</a:t>
                      </a:r>
                      <a:endParaRPr lang="ru-RU" dirty="0"/>
                    </a:p>
                  </a:txBody>
                  <a:tcPr/>
                </a:tc>
                <a:tc>
                  <a:txBody>
                    <a:bodyPr/>
                    <a:lstStyle/>
                    <a:p>
                      <a:r>
                        <a:rPr lang="en-US" sz="1800" b="0" i="0" kern="1200" dirty="0" err="1" smtClean="0">
                          <a:solidFill>
                            <a:schemeClr val="dk1"/>
                          </a:solidFill>
                          <a:effectLst/>
                          <a:latin typeface="+mn-lt"/>
                          <a:ea typeface="+mn-ea"/>
                          <a:cs typeface="+mn-cs"/>
                        </a:rPr>
                        <a:t>java.util.HashMap</a:t>
                      </a:r>
                      <a:endParaRPr lang="ru-RU" dirty="0"/>
                    </a:p>
                  </a:txBody>
                  <a:tcPr/>
                </a:tc>
                <a:tc>
                  <a:txBody>
                    <a:bodyPr/>
                    <a:lstStyle/>
                    <a:p>
                      <a:r>
                        <a:rPr lang="en-US" sz="1800" b="0" i="0" kern="1200" dirty="0" err="1" smtClean="0">
                          <a:solidFill>
                            <a:schemeClr val="dk1"/>
                          </a:solidFill>
                          <a:effectLst/>
                          <a:latin typeface="+mn-lt"/>
                          <a:ea typeface="+mn-ea"/>
                          <a:cs typeface="+mn-cs"/>
                        </a:rPr>
                        <a:t>HashMap</a:t>
                      </a:r>
                      <a:endParaRPr lang="ru-RU" dirty="0"/>
                    </a:p>
                  </a:txBody>
                  <a:tcPr/>
                </a:tc>
                <a:tc>
                  <a:txBody>
                    <a:bodyPr/>
                    <a:lstStyle/>
                    <a:p>
                      <a:r>
                        <a:rPr lang="en-US" dirty="0" err="1">
                          <a:effectLst/>
                        </a:rPr>
                        <a:t>NSDictionary</a:t>
                      </a:r>
                      <a:endParaRPr lang="en-US" dirty="0">
                        <a:effectLst/>
                      </a:endParaRPr>
                    </a:p>
                  </a:txBody>
                  <a:tcPr/>
                </a:tc>
                <a:tc>
                  <a:txBody>
                    <a:bodyPr/>
                    <a:lstStyle/>
                    <a:p>
                      <a:r>
                        <a:rPr lang="en-US" dirty="0">
                          <a:effectLst/>
                        </a:rPr>
                        <a:t>Dictionary</a:t>
                      </a:r>
                    </a:p>
                  </a:txBody>
                  <a:tcPr/>
                </a:tc>
                <a:tc>
                  <a:txBody>
                    <a:bodyPr/>
                    <a:lstStyle/>
                    <a:p>
                      <a:r>
                        <a:rPr lang="en-US" dirty="0" err="1">
                          <a:effectLst/>
                        </a:rPr>
                        <a:t>EncodableValue</a:t>
                      </a:r>
                      <a:r>
                        <a:rPr lang="en-US" dirty="0">
                          <a:effectLst/>
                        </a:rPr>
                        <a:t>(</a:t>
                      </a:r>
                      <a:r>
                        <a:rPr lang="en-US" dirty="0" err="1">
                          <a:effectLst/>
                        </a:rPr>
                        <a:t>std</a:t>
                      </a:r>
                      <a:r>
                        <a:rPr lang="en-US" dirty="0">
                          <a:effectLst/>
                        </a:rPr>
                        <a:t>::map&lt;</a:t>
                      </a:r>
                      <a:r>
                        <a:rPr lang="en-US" dirty="0" err="1">
                          <a:effectLst/>
                        </a:rPr>
                        <a:t>EncodableValue</a:t>
                      </a:r>
                      <a:r>
                        <a:rPr lang="en-US" dirty="0">
                          <a:effectLst/>
                        </a:rPr>
                        <a:t>, </a:t>
                      </a:r>
                      <a:r>
                        <a:rPr lang="en-US" dirty="0" err="1">
                          <a:effectLst/>
                        </a:rPr>
                        <a:t>EncodableValue</a:t>
                      </a:r>
                      <a:r>
                        <a:rPr lang="en-US" dirty="0">
                          <a:effectLst/>
                        </a:rPr>
                        <a:t>&gt;)</a:t>
                      </a:r>
                    </a:p>
                  </a:txBody>
                  <a:tcPr/>
                </a:tc>
                <a:tc>
                  <a:txBody>
                    <a:bodyPr/>
                    <a:lstStyle/>
                    <a:p>
                      <a:r>
                        <a:rPr lang="en-US" dirty="0" err="1">
                          <a:effectLst/>
                        </a:rPr>
                        <a:t>FlValue</a:t>
                      </a:r>
                      <a:r>
                        <a:rPr lang="en-US" dirty="0">
                          <a:effectLst/>
                        </a:rPr>
                        <a:t>(</a:t>
                      </a:r>
                      <a:r>
                        <a:rPr lang="en-US" dirty="0" err="1">
                          <a:effectLst/>
                        </a:rPr>
                        <a:t>FlValue</a:t>
                      </a:r>
                      <a:r>
                        <a:rPr lang="en-US" dirty="0">
                          <a:effectLst/>
                        </a:rPr>
                        <a:t>, </a:t>
                      </a:r>
                      <a:r>
                        <a:rPr lang="en-US" dirty="0" err="1">
                          <a:effectLst/>
                        </a:rPr>
                        <a:t>FlValue</a:t>
                      </a:r>
                      <a:r>
                        <a:rPr lang="en-US" dirty="0">
                          <a:effectLst/>
                        </a:rPr>
                        <a:t>)</a:t>
                      </a:r>
                    </a:p>
                  </a:txBody>
                  <a:tcPr/>
                </a:tc>
              </a:tr>
            </a:tbl>
          </a:graphicData>
        </a:graphic>
      </p:graphicFrame>
    </p:spTree>
    <p:extLst>
      <p:ext uri="{BB962C8B-B14F-4D97-AF65-F5344CB8AC3E}">
        <p14:creationId xmlns:p14="http://schemas.microsoft.com/office/powerpoint/2010/main" val="1276465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84365" y="348774"/>
            <a:ext cx="9971316" cy="1450757"/>
          </a:xfrm>
          <a:noFill/>
        </p:spPr>
        <p:txBody>
          <a:bodyPr>
            <a:noAutofit/>
          </a:bodyPr>
          <a:lstStyle/>
          <a:p>
            <a:r>
              <a:rPr lang="ru-RU" sz="4000" dirty="0"/>
              <a:t>Вызов специфичного для платформы кода с использованием каналов платформы</a:t>
            </a:r>
          </a:p>
        </p:txBody>
      </p:sp>
      <p:sp>
        <p:nvSpPr>
          <p:cNvPr id="3" name="Объект 2"/>
          <p:cNvSpPr>
            <a:spLocks noGrp="1"/>
          </p:cNvSpPr>
          <p:nvPr>
            <p:ph idx="1"/>
          </p:nvPr>
        </p:nvSpPr>
        <p:spPr>
          <a:xfrm>
            <a:off x="1184364" y="1893148"/>
            <a:ext cx="9971317" cy="4492412"/>
          </a:xfrm>
        </p:spPr>
        <p:txBody>
          <a:bodyPr>
            <a:normAutofit/>
          </a:bodyPr>
          <a:lstStyle/>
          <a:p>
            <a:r>
              <a:rPr lang="ru-RU" sz="4000" b="1" dirty="0">
                <a:solidFill>
                  <a:schemeClr val="accent1">
                    <a:lumMod val="60000"/>
                    <a:lumOff val="40000"/>
                  </a:schemeClr>
                </a:solidFill>
              </a:rPr>
              <a:t>Шаг 1. Создайте новый проект </a:t>
            </a:r>
            <a:r>
              <a:rPr lang="ru-RU" sz="4000" b="1" dirty="0" smtClean="0">
                <a:solidFill>
                  <a:schemeClr val="accent1">
                    <a:lumMod val="60000"/>
                    <a:lumOff val="40000"/>
                  </a:schemeClr>
                </a:solidFill>
              </a:rPr>
              <a:t>приложения</a:t>
            </a:r>
            <a:endParaRPr lang="ru-RU" sz="4000" b="1" dirty="0">
              <a:solidFill>
                <a:schemeClr val="accent1">
                  <a:lumMod val="60000"/>
                  <a:lumOff val="40000"/>
                </a:schemeClr>
              </a:solidFill>
            </a:endParaRPr>
          </a:p>
          <a:p>
            <a:pPr marL="0" indent="450000">
              <a:buNone/>
            </a:pPr>
            <a:r>
              <a:rPr lang="ru-RU" sz="2400" dirty="0" smtClean="0"/>
              <a:t>Начните </a:t>
            </a:r>
            <a:r>
              <a:rPr lang="ru-RU" sz="2400" dirty="0"/>
              <a:t>с создания нового приложения:</a:t>
            </a:r>
          </a:p>
          <a:p>
            <a:pPr marL="0" indent="450000">
              <a:buFont typeface="Wingdings" panose="05000000000000000000" pitchFamily="2" charset="2"/>
              <a:buChar char="q"/>
            </a:pPr>
            <a:r>
              <a:rPr lang="ru-RU" sz="2400" dirty="0" smtClean="0"/>
              <a:t> В </a:t>
            </a:r>
            <a:r>
              <a:rPr lang="ru-RU" sz="2400" dirty="0"/>
              <a:t>терминальном запуске:</a:t>
            </a:r>
            <a:r>
              <a:rPr lang="en-US" sz="2400" dirty="0"/>
              <a:t>flutter create </a:t>
            </a:r>
            <a:r>
              <a:rPr lang="en-US" sz="2400" dirty="0" err="1"/>
              <a:t>batterylevel</a:t>
            </a:r>
            <a:endParaRPr lang="en-US" sz="2400" dirty="0"/>
          </a:p>
          <a:p>
            <a:pPr marL="0" indent="450000" algn="just">
              <a:buNone/>
            </a:pPr>
            <a:r>
              <a:rPr lang="ru-RU" sz="2400" dirty="0" smtClean="0"/>
              <a:t>По </a:t>
            </a:r>
            <a:r>
              <a:rPr lang="ru-RU" sz="2400" dirty="0"/>
              <a:t>умолчанию наш шаблон поддерживает написание кода </a:t>
            </a:r>
            <a:r>
              <a:rPr lang="en-US" sz="2400" dirty="0"/>
              <a:t>Android </a:t>
            </a:r>
            <a:r>
              <a:rPr lang="ru-RU" sz="2400" dirty="0" smtClean="0"/>
              <a:t>с использованием </a:t>
            </a:r>
            <a:r>
              <a:rPr lang="en-US" sz="2400" dirty="0" err="1" smtClean="0"/>
              <a:t>Kotlin</a:t>
            </a:r>
            <a:r>
              <a:rPr lang="en-US" sz="2400" dirty="0" smtClean="0"/>
              <a:t> </a:t>
            </a:r>
            <a:r>
              <a:rPr lang="ru-RU" sz="2400" dirty="0"/>
              <a:t>или </a:t>
            </a:r>
            <a:r>
              <a:rPr lang="ru-RU" sz="2400" dirty="0" smtClean="0"/>
              <a:t>кода </a:t>
            </a:r>
            <a:r>
              <a:rPr lang="en-US" sz="2400" dirty="0" smtClean="0"/>
              <a:t>iOS </a:t>
            </a:r>
            <a:r>
              <a:rPr lang="ru-RU" sz="2400" dirty="0"/>
              <a:t>с использованием </a:t>
            </a:r>
            <a:r>
              <a:rPr lang="en-US" sz="2400" dirty="0" smtClean="0"/>
              <a:t>Swift.</a:t>
            </a:r>
            <a:r>
              <a:rPr lang="ru-RU" sz="2400" dirty="0" smtClean="0"/>
              <a:t> Чтобы использовать </a:t>
            </a:r>
            <a:r>
              <a:rPr lang="en-US" sz="2400" dirty="0"/>
              <a:t>Java </a:t>
            </a:r>
            <a:r>
              <a:rPr lang="ru-RU" sz="2400" dirty="0"/>
              <a:t>или </a:t>
            </a:r>
            <a:r>
              <a:rPr lang="en-US" sz="2400" dirty="0"/>
              <a:t>Objective-C, </a:t>
            </a:r>
            <a:r>
              <a:rPr lang="ru-RU" sz="2400" dirty="0"/>
              <a:t>используйте флаги -</a:t>
            </a:r>
            <a:r>
              <a:rPr lang="en-US" sz="2400" dirty="0" err="1"/>
              <a:t>i</a:t>
            </a:r>
            <a:r>
              <a:rPr lang="ru-RU" sz="2400" dirty="0"/>
              <a:t>и/или -</a:t>
            </a:r>
            <a:r>
              <a:rPr lang="en-US" sz="2400" dirty="0"/>
              <a:t>a:</a:t>
            </a:r>
          </a:p>
          <a:p>
            <a:pPr marL="0" indent="450000">
              <a:buFont typeface="Wingdings" panose="05000000000000000000" pitchFamily="2" charset="2"/>
              <a:buChar char="q"/>
            </a:pPr>
            <a:r>
              <a:rPr lang="ru-RU" sz="2400" dirty="0" smtClean="0"/>
              <a:t> В </a:t>
            </a:r>
            <a:r>
              <a:rPr lang="ru-RU" sz="2400" dirty="0"/>
              <a:t>терминальном запуске:</a:t>
            </a:r>
            <a:r>
              <a:rPr lang="en-US" sz="2400" dirty="0"/>
              <a:t>flutter create -</a:t>
            </a:r>
            <a:r>
              <a:rPr lang="en-US" sz="2400" dirty="0" err="1"/>
              <a:t>i</a:t>
            </a:r>
            <a:r>
              <a:rPr lang="en-US" sz="2400" dirty="0"/>
              <a:t> </a:t>
            </a:r>
            <a:r>
              <a:rPr lang="en-US" sz="2400" dirty="0" err="1"/>
              <a:t>objc</a:t>
            </a:r>
            <a:r>
              <a:rPr lang="en-US" sz="2400" dirty="0"/>
              <a:t> -a java </a:t>
            </a:r>
            <a:r>
              <a:rPr lang="en-US" sz="2400" dirty="0" err="1"/>
              <a:t>batterylevel</a:t>
            </a:r>
            <a:endParaRPr lang="en-US" sz="2400" dirty="0"/>
          </a:p>
          <a:p>
            <a:endParaRPr lang="ru-RU" dirty="0"/>
          </a:p>
        </p:txBody>
      </p:sp>
    </p:spTree>
    <p:extLst>
      <p:ext uri="{BB962C8B-B14F-4D97-AF65-F5344CB8AC3E}">
        <p14:creationId xmlns:p14="http://schemas.microsoft.com/office/powerpoint/2010/main" val="3083548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81891" y="271363"/>
            <a:ext cx="10556966" cy="1505186"/>
          </a:xfrm>
          <a:noFill/>
        </p:spPr>
        <p:txBody>
          <a:bodyPr>
            <a:normAutofit/>
          </a:bodyPr>
          <a:lstStyle/>
          <a:p>
            <a:r>
              <a:rPr lang="ru-RU" sz="4000" b="1" dirty="0">
                <a:solidFill>
                  <a:schemeClr val="accent1">
                    <a:lumMod val="60000"/>
                    <a:lumOff val="40000"/>
                  </a:schemeClr>
                </a:solidFill>
                <a:latin typeface="+mn-lt"/>
                <a:ea typeface="+mn-ea"/>
                <a:cs typeface="+mn-cs"/>
              </a:rPr>
              <a:t>Шаг 2: Создайте клиент платформы </a:t>
            </a:r>
            <a:r>
              <a:rPr lang="ru-RU" sz="4000" b="1" dirty="0" err="1" smtClean="0">
                <a:solidFill>
                  <a:schemeClr val="accent1">
                    <a:lumMod val="60000"/>
                    <a:lumOff val="40000"/>
                  </a:schemeClr>
                </a:solidFill>
                <a:latin typeface="+mn-lt"/>
                <a:ea typeface="+mn-ea"/>
                <a:cs typeface="+mn-cs"/>
              </a:rPr>
              <a:t>Flutter</a:t>
            </a:r>
            <a:endParaRPr lang="ru-RU" sz="4000" dirty="0"/>
          </a:p>
        </p:txBody>
      </p:sp>
      <p:sp>
        <p:nvSpPr>
          <p:cNvPr id="3" name="Объект 2"/>
          <p:cNvSpPr>
            <a:spLocks noGrp="1"/>
          </p:cNvSpPr>
          <p:nvPr>
            <p:ph idx="1"/>
          </p:nvPr>
        </p:nvSpPr>
        <p:spPr>
          <a:xfrm>
            <a:off x="1112520" y="1874037"/>
            <a:ext cx="10058400" cy="4023360"/>
          </a:xfrm>
          <a:noFill/>
        </p:spPr>
        <p:txBody>
          <a:bodyPr>
            <a:noAutofit/>
          </a:bodyPr>
          <a:lstStyle/>
          <a:p>
            <a:r>
              <a:rPr lang="ru-RU" sz="2400" dirty="0"/>
              <a:t>Класс приложения </a:t>
            </a:r>
            <a:r>
              <a:rPr lang="ru-RU" sz="2400" dirty="0" err="1"/>
              <a:t>Stateсодержит</a:t>
            </a:r>
            <a:r>
              <a:rPr lang="ru-RU" sz="2400" dirty="0"/>
              <a:t> текущее состояние приложения. Расширьте это, чтобы сохранить текущее состояние батареи</a:t>
            </a:r>
            <a:r>
              <a:rPr lang="ru-RU" sz="2400" dirty="0" smtClean="0"/>
              <a:t>.</a:t>
            </a:r>
            <a:endParaRPr lang="ru-RU" sz="2400" dirty="0"/>
          </a:p>
          <a:p>
            <a:r>
              <a:rPr lang="ru-RU" sz="2400" dirty="0"/>
              <a:t>Во-первых, построить канал. Используйте </a:t>
            </a:r>
            <a:r>
              <a:rPr lang="ru-RU" sz="2400" dirty="0" err="1"/>
              <a:t>MethodChannelметод</a:t>
            </a:r>
            <a:r>
              <a:rPr lang="ru-RU" sz="2400" dirty="0"/>
              <a:t> с одной платформой, который возвращает уровень заряда батареи</a:t>
            </a:r>
            <a:r>
              <a:rPr lang="ru-RU" sz="2400" dirty="0" smtClean="0"/>
              <a:t>.</a:t>
            </a:r>
            <a:endParaRPr lang="ru-RU" sz="2400" dirty="0"/>
          </a:p>
          <a:p>
            <a:r>
              <a:rPr lang="ru-RU" sz="2400" dirty="0"/>
              <a:t>Стороны клиента и хоста канала связаны через имя канала, переданное в конструкторе канала. Все имена каналов, используемые в одном приложении, должны быть уникальными; добавьте к имени канала уникальный «префикс домена», например: </a:t>
            </a:r>
            <a:r>
              <a:rPr lang="ru-RU" sz="2400" dirty="0" err="1"/>
              <a:t>samples.flutter.dev</a:t>
            </a:r>
            <a:r>
              <a:rPr lang="ru-RU" sz="2400" dirty="0"/>
              <a:t>/</a:t>
            </a:r>
            <a:r>
              <a:rPr lang="ru-RU" sz="2400" dirty="0" err="1"/>
              <a:t>battery</a:t>
            </a:r>
            <a:r>
              <a:rPr lang="ru-RU" sz="2400" dirty="0"/>
              <a:t>.</a:t>
            </a:r>
          </a:p>
        </p:txBody>
      </p:sp>
    </p:spTree>
    <p:extLst>
      <p:ext uri="{BB962C8B-B14F-4D97-AF65-F5344CB8AC3E}">
        <p14:creationId xmlns:p14="http://schemas.microsoft.com/office/powerpoint/2010/main" val="1501424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1097280" y="335897"/>
            <a:ext cx="10556966" cy="15051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ru-RU" sz="4000" dirty="0"/>
          </a:p>
        </p:txBody>
      </p:sp>
      <p:sp>
        <p:nvSpPr>
          <p:cNvPr id="2" name="Заголовок 1"/>
          <p:cNvSpPr>
            <a:spLocks noGrp="1"/>
          </p:cNvSpPr>
          <p:nvPr>
            <p:ph type="title"/>
          </p:nvPr>
        </p:nvSpPr>
        <p:spPr>
          <a:xfrm>
            <a:off x="1097280" y="1841083"/>
            <a:ext cx="10058400" cy="1450757"/>
          </a:xfrm>
        </p:spPr>
        <p:txBody>
          <a:bodyPr>
            <a:normAutofit/>
          </a:bodyPr>
          <a:lstStyle/>
          <a:p>
            <a:r>
              <a:rPr lang="en-US" sz="3200" b="1" dirty="0">
                <a:solidFill>
                  <a:srgbClr val="5ADC92"/>
                </a:solidFill>
              </a:rPr>
              <a:t>import</a:t>
            </a:r>
            <a:r>
              <a:rPr lang="en-US" sz="3200" b="1" dirty="0"/>
              <a:t> </a:t>
            </a:r>
            <a:r>
              <a:rPr lang="en-US" sz="3200" b="1" dirty="0">
                <a:solidFill>
                  <a:schemeClr val="bg2">
                    <a:lumMod val="75000"/>
                  </a:schemeClr>
                </a:solidFill>
              </a:rPr>
              <a:t>'</a:t>
            </a:r>
            <a:r>
              <a:rPr lang="en-US" sz="3200" b="1" dirty="0" err="1">
                <a:solidFill>
                  <a:schemeClr val="bg2">
                    <a:lumMod val="75000"/>
                  </a:schemeClr>
                </a:solidFill>
              </a:rPr>
              <a:t>dart:async</a:t>
            </a:r>
            <a:r>
              <a:rPr lang="en-US" sz="3200" b="1" dirty="0">
                <a:solidFill>
                  <a:schemeClr val="bg2">
                    <a:lumMod val="75000"/>
                  </a:schemeClr>
                </a:solidFill>
              </a:rPr>
              <a:t>';</a:t>
            </a:r>
            <a:r>
              <a:rPr lang="en-US" sz="3200" b="1" dirty="0"/>
              <a:t/>
            </a:r>
            <a:br>
              <a:rPr lang="en-US" sz="3200" b="1" dirty="0"/>
            </a:br>
            <a:r>
              <a:rPr lang="en-US" sz="3200" b="1" dirty="0">
                <a:solidFill>
                  <a:srgbClr val="5ADC92"/>
                </a:solidFill>
              </a:rPr>
              <a:t>import</a:t>
            </a:r>
            <a:r>
              <a:rPr lang="en-US" sz="3200" b="1" dirty="0"/>
              <a:t> </a:t>
            </a:r>
            <a:r>
              <a:rPr lang="en-US" sz="3200" b="1" dirty="0">
                <a:solidFill>
                  <a:schemeClr val="bg2">
                    <a:lumMod val="75000"/>
                  </a:schemeClr>
                </a:solidFill>
              </a:rPr>
              <a:t>'</a:t>
            </a:r>
            <a:r>
              <a:rPr lang="en-US" sz="3200" b="1" dirty="0" err="1">
                <a:solidFill>
                  <a:schemeClr val="bg2">
                    <a:lumMod val="75000"/>
                  </a:schemeClr>
                </a:solidFill>
              </a:rPr>
              <a:t>package:flutter</a:t>
            </a:r>
            <a:r>
              <a:rPr lang="en-US" sz="3200" b="1" dirty="0">
                <a:solidFill>
                  <a:schemeClr val="bg2">
                    <a:lumMod val="75000"/>
                  </a:schemeClr>
                </a:solidFill>
              </a:rPr>
              <a:t>/</a:t>
            </a:r>
            <a:r>
              <a:rPr lang="en-US" sz="3200" b="1" dirty="0" err="1">
                <a:solidFill>
                  <a:schemeClr val="bg2">
                    <a:lumMod val="75000"/>
                  </a:schemeClr>
                </a:solidFill>
              </a:rPr>
              <a:t>material.dart</a:t>
            </a:r>
            <a:r>
              <a:rPr lang="en-US" sz="3200" b="1" dirty="0">
                <a:solidFill>
                  <a:schemeClr val="bg2">
                    <a:lumMod val="75000"/>
                  </a:schemeClr>
                </a:solidFill>
              </a:rPr>
              <a:t>'</a:t>
            </a:r>
            <a:r>
              <a:rPr lang="en-US" sz="3200" b="1" dirty="0"/>
              <a:t>;</a:t>
            </a:r>
            <a:br>
              <a:rPr lang="en-US" sz="3200" b="1" dirty="0"/>
            </a:br>
            <a:r>
              <a:rPr lang="en-US" sz="3200" b="1" dirty="0">
                <a:solidFill>
                  <a:srgbClr val="5ADC92"/>
                </a:solidFill>
              </a:rPr>
              <a:t>im</a:t>
            </a:r>
            <a:r>
              <a:rPr lang="en-US" sz="3200" b="1" dirty="0" smtClean="0">
                <a:solidFill>
                  <a:srgbClr val="5ADC92"/>
                </a:solidFill>
              </a:rPr>
              <a:t>port</a:t>
            </a:r>
            <a:r>
              <a:rPr lang="en-US" sz="3200" b="1" dirty="0" smtClean="0"/>
              <a:t> </a:t>
            </a:r>
            <a:r>
              <a:rPr lang="en-US" sz="3200" b="1" dirty="0">
                <a:solidFill>
                  <a:schemeClr val="bg2">
                    <a:lumMod val="75000"/>
                  </a:schemeClr>
                </a:solidFill>
              </a:rPr>
              <a:t>'</a:t>
            </a:r>
            <a:r>
              <a:rPr lang="en-US" sz="3200" b="1" dirty="0" err="1">
                <a:solidFill>
                  <a:schemeClr val="bg2">
                    <a:lumMod val="75000"/>
                  </a:schemeClr>
                </a:solidFill>
              </a:rPr>
              <a:t>package:flutter</a:t>
            </a:r>
            <a:r>
              <a:rPr lang="en-US" sz="3200" b="1" dirty="0">
                <a:solidFill>
                  <a:schemeClr val="bg2">
                    <a:lumMod val="75000"/>
                  </a:schemeClr>
                </a:solidFill>
              </a:rPr>
              <a:t>/</a:t>
            </a:r>
            <a:r>
              <a:rPr lang="en-US" sz="3200" b="1" dirty="0" err="1">
                <a:solidFill>
                  <a:schemeClr val="bg2">
                    <a:lumMod val="75000"/>
                  </a:schemeClr>
                </a:solidFill>
              </a:rPr>
              <a:t>services.dart</a:t>
            </a:r>
            <a:r>
              <a:rPr lang="en-US" sz="3200" b="1" dirty="0">
                <a:solidFill>
                  <a:schemeClr val="bg2">
                    <a:lumMod val="75000"/>
                  </a:schemeClr>
                </a:solidFill>
              </a:rPr>
              <a:t>'</a:t>
            </a:r>
            <a:r>
              <a:rPr lang="en-US" sz="3200" b="1" dirty="0"/>
              <a:t>;</a:t>
            </a:r>
            <a:endParaRPr lang="ru-RU" sz="3200" b="1" dirty="0"/>
          </a:p>
        </p:txBody>
      </p:sp>
      <p:sp>
        <p:nvSpPr>
          <p:cNvPr id="3" name="Объект 2"/>
          <p:cNvSpPr>
            <a:spLocks noGrp="1"/>
          </p:cNvSpPr>
          <p:nvPr>
            <p:ph idx="1"/>
          </p:nvPr>
        </p:nvSpPr>
        <p:spPr>
          <a:xfrm>
            <a:off x="1097280" y="3346269"/>
            <a:ext cx="10058400" cy="4023360"/>
          </a:xfrm>
        </p:spPr>
        <p:txBody>
          <a:bodyPr>
            <a:normAutofit/>
          </a:bodyPr>
          <a:lstStyle/>
          <a:p>
            <a:r>
              <a:rPr lang="en-US" sz="3200" b="1" spc="-50" dirty="0">
                <a:solidFill>
                  <a:srgbClr val="5ADC92"/>
                </a:solidFill>
                <a:latin typeface="+mj-lt"/>
                <a:ea typeface="+mj-ea"/>
                <a:cs typeface="+mj-cs"/>
              </a:rPr>
              <a:t>class</a:t>
            </a:r>
            <a:r>
              <a:rPr lang="en-US" sz="3200" dirty="0"/>
              <a:t> _</a:t>
            </a:r>
            <a:r>
              <a:rPr lang="en-US" sz="3200" dirty="0" err="1"/>
              <a:t>MyHomePageState</a:t>
            </a:r>
            <a:r>
              <a:rPr lang="en-US" sz="3200" dirty="0"/>
              <a:t> </a:t>
            </a:r>
            <a:r>
              <a:rPr lang="en-US" sz="3200" b="1" spc="-50" dirty="0">
                <a:solidFill>
                  <a:srgbClr val="5ADC92"/>
                </a:solidFill>
                <a:latin typeface="+mj-lt"/>
                <a:ea typeface="+mj-ea"/>
                <a:cs typeface="+mj-cs"/>
              </a:rPr>
              <a:t>extends</a:t>
            </a:r>
            <a:r>
              <a:rPr lang="en-US" sz="3200" dirty="0"/>
              <a:t> State&lt;</a:t>
            </a:r>
            <a:r>
              <a:rPr lang="en-US" sz="3200" dirty="0" err="1"/>
              <a:t>MyHomePage</a:t>
            </a:r>
            <a:r>
              <a:rPr lang="en-US" sz="3200" dirty="0"/>
              <a:t>&gt; {</a:t>
            </a:r>
          </a:p>
          <a:p>
            <a:r>
              <a:rPr lang="en-US" sz="3200" dirty="0"/>
              <a:t>  </a:t>
            </a:r>
            <a:r>
              <a:rPr lang="en-US" sz="3200" b="1" spc="-50" dirty="0">
                <a:solidFill>
                  <a:srgbClr val="5ADC92"/>
                </a:solidFill>
                <a:latin typeface="+mj-lt"/>
                <a:ea typeface="+mj-ea"/>
                <a:cs typeface="+mj-cs"/>
              </a:rPr>
              <a:t>static </a:t>
            </a:r>
            <a:r>
              <a:rPr lang="en-US" sz="3200" b="1" spc="-50" dirty="0" err="1">
                <a:solidFill>
                  <a:srgbClr val="5ADC92"/>
                </a:solidFill>
                <a:latin typeface="+mj-lt"/>
                <a:ea typeface="+mj-ea"/>
                <a:cs typeface="+mj-cs"/>
              </a:rPr>
              <a:t>const</a:t>
            </a:r>
            <a:r>
              <a:rPr lang="en-US" sz="3200" b="1" spc="-50" dirty="0">
                <a:solidFill>
                  <a:srgbClr val="5ADC92"/>
                </a:solidFill>
                <a:latin typeface="+mj-lt"/>
                <a:ea typeface="+mj-ea"/>
                <a:cs typeface="+mj-cs"/>
              </a:rPr>
              <a:t> </a:t>
            </a:r>
            <a:r>
              <a:rPr lang="en-US" sz="3200" dirty="0"/>
              <a:t>platform = </a:t>
            </a:r>
            <a:r>
              <a:rPr lang="en-US" sz="3200" dirty="0" err="1"/>
              <a:t>MethodChannel</a:t>
            </a:r>
            <a:r>
              <a:rPr lang="en-US" sz="3200" dirty="0"/>
              <a:t>(</a:t>
            </a:r>
            <a:r>
              <a:rPr lang="en-US" sz="3200" b="1" spc="-50" dirty="0">
                <a:solidFill>
                  <a:schemeClr val="bg2">
                    <a:lumMod val="75000"/>
                  </a:schemeClr>
                </a:solidFill>
                <a:latin typeface="+mj-lt"/>
                <a:ea typeface="+mj-ea"/>
                <a:cs typeface="+mj-cs"/>
              </a:rPr>
              <a:t>'</a:t>
            </a:r>
            <a:r>
              <a:rPr lang="en-US" sz="3200" b="1" spc="-50" dirty="0" err="1">
                <a:solidFill>
                  <a:schemeClr val="bg2">
                    <a:lumMod val="75000"/>
                  </a:schemeClr>
                </a:solidFill>
                <a:latin typeface="+mj-lt"/>
                <a:ea typeface="+mj-ea"/>
                <a:cs typeface="+mj-cs"/>
              </a:rPr>
              <a:t>samples.flutter.dev</a:t>
            </a:r>
            <a:r>
              <a:rPr lang="en-US" sz="3200" b="1" spc="-50" dirty="0">
                <a:solidFill>
                  <a:schemeClr val="bg2">
                    <a:lumMod val="75000"/>
                  </a:schemeClr>
                </a:solidFill>
                <a:latin typeface="+mj-lt"/>
                <a:ea typeface="+mj-ea"/>
                <a:cs typeface="+mj-cs"/>
              </a:rPr>
              <a:t>/battery'</a:t>
            </a:r>
            <a:r>
              <a:rPr lang="en-US" sz="3200" dirty="0"/>
              <a:t>);</a:t>
            </a:r>
          </a:p>
          <a:p>
            <a:r>
              <a:rPr lang="en-US" sz="3200" dirty="0">
                <a:solidFill>
                  <a:schemeClr val="bg1">
                    <a:lumMod val="75000"/>
                  </a:schemeClr>
                </a:solidFill>
              </a:rPr>
              <a:t>  // Get battery level.</a:t>
            </a:r>
            <a:endParaRPr lang="ru-RU" sz="3200" dirty="0">
              <a:solidFill>
                <a:schemeClr val="bg1">
                  <a:lumMod val="75000"/>
                </a:schemeClr>
              </a:solidFill>
            </a:endParaRPr>
          </a:p>
        </p:txBody>
      </p:sp>
    </p:spTree>
    <p:extLst>
      <p:ext uri="{BB962C8B-B14F-4D97-AF65-F5344CB8AC3E}">
        <p14:creationId xmlns:p14="http://schemas.microsoft.com/office/powerpoint/2010/main" val="7822064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90749" y="1776549"/>
            <a:ext cx="10058400" cy="4023360"/>
          </a:xfrm>
        </p:spPr>
        <p:txBody>
          <a:bodyPr>
            <a:noAutofit/>
          </a:bodyPr>
          <a:lstStyle/>
          <a:p>
            <a:r>
              <a:rPr lang="ru-RU" sz="2800" dirty="0"/>
              <a:t>Затем вызовите метод в канале методов, указав конкретный метод для вызова с помощью </a:t>
            </a:r>
            <a:r>
              <a:rPr lang="ru-RU" sz="2800" dirty="0" err="1"/>
              <a:t>Stringидентификатора</a:t>
            </a:r>
            <a:r>
              <a:rPr lang="ru-RU" sz="2800" dirty="0"/>
              <a:t> </a:t>
            </a:r>
            <a:r>
              <a:rPr lang="ru-RU" sz="2800" dirty="0" err="1"/>
              <a:t>getBatteryLevel</a:t>
            </a:r>
            <a:r>
              <a:rPr lang="ru-RU" sz="2800" dirty="0"/>
              <a:t>. Вызов может завершиться ошибкой, например, если платформа не поддерживает API платформы (например, при работе в симуляторе), поэтому оберните вызов </a:t>
            </a:r>
            <a:r>
              <a:rPr lang="ru-RU" sz="2800" dirty="0" err="1"/>
              <a:t>invokeMethodоператором</a:t>
            </a:r>
            <a:r>
              <a:rPr lang="ru-RU" sz="2800" dirty="0"/>
              <a:t> </a:t>
            </a:r>
            <a:r>
              <a:rPr lang="ru-RU" sz="2800" dirty="0" err="1"/>
              <a:t>try-catch</a:t>
            </a:r>
            <a:r>
              <a:rPr lang="ru-RU" sz="2800" dirty="0"/>
              <a:t>.</a:t>
            </a:r>
          </a:p>
          <a:p>
            <a:endParaRPr lang="ru-RU" sz="2800" dirty="0"/>
          </a:p>
          <a:p>
            <a:r>
              <a:rPr lang="ru-RU" sz="2800" dirty="0"/>
              <a:t>Используйте возвращенный результат, чтобы обновить состояние пользовательского интерфейса _</a:t>
            </a:r>
            <a:r>
              <a:rPr lang="ru-RU" sz="2800" dirty="0" err="1"/>
              <a:t>batteryLevelвнутри</a:t>
            </a:r>
            <a:r>
              <a:rPr lang="ru-RU" sz="2800" dirty="0"/>
              <a:t> </a:t>
            </a:r>
            <a:r>
              <a:rPr lang="ru-RU" sz="2800" dirty="0" err="1"/>
              <a:t>setState</a:t>
            </a:r>
            <a:r>
              <a:rPr lang="ru-RU" sz="2800" dirty="0"/>
              <a:t>.</a:t>
            </a:r>
          </a:p>
        </p:txBody>
      </p:sp>
      <p:sp>
        <p:nvSpPr>
          <p:cNvPr id="4" name="Заголовок 1"/>
          <p:cNvSpPr>
            <a:spLocks noGrp="1"/>
          </p:cNvSpPr>
          <p:nvPr>
            <p:ph type="title"/>
          </p:nvPr>
        </p:nvSpPr>
        <p:spPr>
          <a:xfrm>
            <a:off x="1090749" y="271363"/>
            <a:ext cx="10058400" cy="1505186"/>
          </a:xfrm>
          <a:solidFill>
            <a:schemeClr val="bg1"/>
          </a:solidFill>
        </p:spPr>
        <p:txBody>
          <a:bodyPr>
            <a:normAutofit/>
          </a:bodyPr>
          <a:lstStyle/>
          <a:p>
            <a:endParaRPr lang="ru-RU" sz="4000" dirty="0"/>
          </a:p>
        </p:txBody>
      </p:sp>
    </p:spTree>
    <p:extLst>
      <p:ext uri="{BB962C8B-B14F-4D97-AF65-F5344CB8AC3E}">
        <p14:creationId xmlns:p14="http://schemas.microsoft.com/office/powerpoint/2010/main" val="1314722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5" name="Объект 4"/>
          <p:cNvSpPr>
            <a:spLocks noGrp="1"/>
          </p:cNvSpPr>
          <p:nvPr>
            <p:ph idx="1"/>
          </p:nvPr>
        </p:nvSpPr>
        <p:spPr/>
        <p:txBody>
          <a:bodyPr/>
          <a:lstStyle/>
          <a:p>
            <a:endParaRPr lang="ru-RU"/>
          </a:p>
        </p:txBody>
      </p:sp>
      <p:pic>
        <p:nvPicPr>
          <p:cNvPr id="6" name="Рисунок 5"/>
          <p:cNvPicPr>
            <a:picLocks noChangeAspect="1"/>
          </p:cNvPicPr>
          <p:nvPr/>
        </p:nvPicPr>
        <p:blipFill rotWithShape="1">
          <a:blip r:embed="rId2"/>
          <a:srcRect r="19347"/>
          <a:stretch/>
        </p:blipFill>
        <p:spPr>
          <a:xfrm>
            <a:off x="952500" y="286603"/>
            <a:ext cx="10347959" cy="5561310"/>
          </a:xfrm>
          <a:prstGeom prst="rect">
            <a:avLst/>
          </a:prstGeom>
        </p:spPr>
      </p:pic>
    </p:spTree>
    <p:extLst>
      <p:ext uri="{BB962C8B-B14F-4D97-AF65-F5344CB8AC3E}">
        <p14:creationId xmlns:p14="http://schemas.microsoft.com/office/powerpoint/2010/main" val="10766561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7640" y="118963"/>
            <a:ext cx="12192000" cy="1727254"/>
          </a:xfrm>
          <a:solidFill>
            <a:schemeClr val="bg1"/>
          </a:solidFill>
        </p:spPr>
        <p:txBody>
          <a:bodyPr>
            <a:normAutofit/>
          </a:bodyPr>
          <a:lstStyle/>
          <a:p>
            <a:r>
              <a:rPr lang="ru-RU" sz="3200" dirty="0"/>
              <a:t>Наконец, замените </a:t>
            </a:r>
            <a:r>
              <a:rPr lang="ru-RU" sz="3200" dirty="0" err="1" smtClean="0"/>
              <a:t>build</a:t>
            </a:r>
            <a:r>
              <a:rPr lang="ru-RU" sz="3200" dirty="0" smtClean="0"/>
              <a:t> метод </a:t>
            </a:r>
            <a:r>
              <a:rPr lang="ru-RU" sz="3200" dirty="0"/>
              <a:t>из шаблона, чтобы он содержал небольшой пользовательский интерфейс, отображающий состояние батареи в виде строки, и кнопку для обновления значения.</a:t>
            </a:r>
          </a:p>
        </p:txBody>
      </p:sp>
      <p:pic>
        <p:nvPicPr>
          <p:cNvPr id="5" name="Объект 4"/>
          <p:cNvPicPr>
            <a:picLocks noGrp="1" noChangeAspect="1"/>
          </p:cNvPicPr>
          <p:nvPr>
            <p:ph idx="1"/>
          </p:nvPr>
        </p:nvPicPr>
        <p:blipFill>
          <a:blip r:embed="rId2"/>
          <a:stretch>
            <a:fillRect/>
          </a:stretch>
        </p:blipFill>
        <p:spPr>
          <a:xfrm>
            <a:off x="2667000" y="1768618"/>
            <a:ext cx="6492240" cy="4546495"/>
          </a:xfrm>
          <a:prstGeom prst="rect">
            <a:avLst/>
          </a:prstGeom>
        </p:spPr>
      </p:pic>
    </p:spTree>
    <p:extLst>
      <p:ext uri="{BB962C8B-B14F-4D97-AF65-F5344CB8AC3E}">
        <p14:creationId xmlns:p14="http://schemas.microsoft.com/office/powerpoint/2010/main" val="3707069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93074" y="441871"/>
            <a:ext cx="9962606" cy="1299844"/>
          </a:xfrm>
          <a:noFill/>
        </p:spPr>
        <p:txBody>
          <a:bodyPr>
            <a:normAutofit/>
          </a:bodyPr>
          <a:lstStyle/>
          <a:p>
            <a:r>
              <a:rPr lang="ru-RU" sz="4000" b="1" dirty="0">
                <a:solidFill>
                  <a:schemeClr val="accent1">
                    <a:lumMod val="60000"/>
                    <a:lumOff val="40000"/>
                  </a:schemeClr>
                </a:solidFill>
              </a:rPr>
              <a:t>Шаг 3. Добавьте реализацию для платформы </a:t>
            </a:r>
            <a:r>
              <a:rPr lang="ru-RU" sz="4000" b="1" dirty="0" err="1" smtClean="0">
                <a:solidFill>
                  <a:schemeClr val="accent1">
                    <a:lumMod val="60000"/>
                    <a:lumOff val="40000"/>
                  </a:schemeClr>
                </a:solidFill>
              </a:rPr>
              <a:t>Android</a:t>
            </a:r>
            <a:endParaRPr lang="ru-RU" sz="4000" b="1" dirty="0">
              <a:solidFill>
                <a:schemeClr val="accent1">
                  <a:lumMod val="60000"/>
                  <a:lumOff val="40000"/>
                </a:schemeClr>
              </a:solidFill>
            </a:endParaRPr>
          </a:p>
        </p:txBody>
      </p:sp>
      <p:sp>
        <p:nvSpPr>
          <p:cNvPr id="4" name="Rectangle 1"/>
          <p:cNvSpPr>
            <a:spLocks noGrp="1" noChangeArrowheads="1"/>
          </p:cNvSpPr>
          <p:nvPr>
            <p:ph idx="1"/>
          </p:nvPr>
        </p:nvSpPr>
        <p:spPr bwMode="auto">
          <a:xfrm>
            <a:off x="1071154" y="1831667"/>
            <a:ext cx="10084526" cy="377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effectLst/>
              </a:rPr>
              <a:t>Начните с открытия хост-части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 вашего приложения </a:t>
            </a:r>
            <a:r>
              <a:rPr kumimoji="0" lang="ru-RU" altLang="ru-RU" sz="2800" b="0" i="0" u="none" strike="noStrike" cap="none" normalizeH="0" baseline="0" dirty="0" err="1" smtClean="0">
                <a:ln>
                  <a:noFill/>
                </a:ln>
                <a:effectLst/>
              </a:rPr>
              <a:t>Flutter</a:t>
            </a:r>
            <a:r>
              <a:rPr kumimoji="0" lang="ru-RU" altLang="ru-RU" sz="2800" b="0" i="0" u="none" strike="noStrike" cap="none" normalizeH="0" baseline="0" dirty="0" smtClean="0">
                <a:ln>
                  <a:noFill/>
                </a:ln>
                <a:effectLst/>
              </a:rPr>
              <a:t> в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 </a:t>
            </a:r>
            <a:r>
              <a:rPr kumimoji="0" lang="ru-RU" altLang="ru-RU" sz="2800" b="0" i="0" u="none" strike="noStrike" cap="none" normalizeH="0" baseline="0" dirty="0" err="1" smtClean="0">
                <a:ln>
                  <a:noFill/>
                </a:ln>
                <a:effectLst/>
              </a:rPr>
              <a:t>Studio</a:t>
            </a:r>
            <a:r>
              <a:rPr kumimoji="0" lang="ru-RU" altLang="ru-RU" sz="2800" b="0" i="0" u="none" strike="noStrike" cap="none" normalizeH="0" baseline="0" dirty="0" smtClean="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2800" b="0" i="0" u="none" strike="noStrike" cap="none" normalizeH="0" baseline="0" dirty="0" smtClean="0">
                <a:ln>
                  <a:noFill/>
                </a:ln>
                <a:effectLst/>
              </a:rPr>
              <a:t>Запустить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-студию</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ru-RU" altLang="ru-RU" sz="2800" b="0" i="0" u="none" strike="noStrike" cap="none" normalizeH="0" baseline="0" dirty="0" smtClean="0">
                <a:ln>
                  <a:noFill/>
                </a:ln>
                <a:effectLst/>
              </a:rPr>
              <a:t>Выберите пункт меню </a:t>
            </a:r>
            <a:r>
              <a:rPr kumimoji="0" lang="ru-RU" altLang="ru-RU" sz="2800" b="1" i="0" u="none" strike="noStrike" cap="none" normalizeH="0" baseline="0" dirty="0" smtClean="0">
                <a:ln>
                  <a:noFill/>
                </a:ln>
                <a:effectLst/>
              </a:rPr>
              <a:t>Файл &gt; Открыть…</a:t>
            </a:r>
            <a:endParaRPr kumimoji="0" lang="ru-RU" altLang="ru-RU" sz="28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ru-RU" altLang="ru-RU" sz="2800" b="0" i="0" u="none" strike="noStrike" cap="none" normalizeH="0" baseline="0" dirty="0" smtClean="0">
                <a:ln>
                  <a:noFill/>
                </a:ln>
                <a:effectLst/>
              </a:rPr>
              <a:t>Перейдите в каталог, содержащий ваше приложение </a:t>
            </a:r>
            <a:r>
              <a:rPr kumimoji="0" lang="ru-RU" altLang="ru-RU" sz="2800" b="0" i="0" u="none" strike="noStrike" cap="none" normalizeH="0" baseline="0" dirty="0" err="1" smtClean="0">
                <a:ln>
                  <a:noFill/>
                </a:ln>
                <a:effectLst/>
              </a:rPr>
              <a:t>Flutter</a:t>
            </a:r>
            <a:r>
              <a:rPr kumimoji="0" lang="ru-RU" altLang="ru-RU" sz="2800" b="0" i="0" u="none" strike="noStrike" cap="none" normalizeH="0" baseline="0" dirty="0" smtClean="0">
                <a:ln>
                  <a:noFill/>
                </a:ln>
                <a:effectLst/>
              </a:rPr>
              <a:t>, и выберите внутри него папку </a:t>
            </a:r>
            <a:r>
              <a:rPr kumimoji="0" lang="ru-RU" altLang="ru-RU" sz="2800" b="1" i="0" u="none" strike="noStrike" cap="none" normalizeH="0" baseline="0" dirty="0" err="1" smtClean="0">
                <a:ln>
                  <a:noFill/>
                </a:ln>
                <a:effectLst/>
              </a:rPr>
              <a:t>Android</a:t>
            </a:r>
            <a:r>
              <a:rPr kumimoji="0" lang="ru-RU" altLang="ru-RU" sz="2800" b="0" i="0" u="none" strike="noStrike" cap="none" normalizeH="0" baseline="0" dirty="0" smtClean="0">
                <a:ln>
                  <a:noFill/>
                </a:ln>
                <a:effectLst/>
              </a:rPr>
              <a:t> . Нажмите </a:t>
            </a:r>
            <a:r>
              <a:rPr kumimoji="0" lang="ru-RU" altLang="ru-RU" sz="2800" b="1" i="0" u="none" strike="noStrike" cap="none" normalizeH="0" baseline="0" dirty="0" smtClean="0">
                <a:ln>
                  <a:noFill/>
                </a:ln>
                <a:effectLst/>
              </a:rPr>
              <a:t>ОК</a:t>
            </a:r>
            <a:r>
              <a:rPr kumimoji="0" lang="ru-RU" altLang="ru-RU" sz="2800" b="0" i="0" u="none" strike="noStrike" cap="none" normalizeH="0" baseline="0" dirty="0" smtClean="0">
                <a:ln>
                  <a:noFill/>
                </a:ln>
                <a:effectLst/>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ru-RU" altLang="ru-RU" sz="2800" b="0" i="0" u="none" strike="noStrike" cap="none" normalizeH="0" baseline="0" dirty="0" smtClean="0">
                <a:ln>
                  <a:noFill/>
                </a:ln>
                <a:effectLst/>
              </a:rPr>
              <a:t>Откройте файл </a:t>
            </a:r>
            <a:r>
              <a:rPr kumimoji="0" lang="ru-RU" altLang="ru-RU" sz="2800" b="0" i="0" u="none" strike="noStrike" cap="none" normalizeH="0" baseline="0" dirty="0" err="1" smtClean="0">
                <a:ln>
                  <a:noFill/>
                </a:ln>
                <a:effectLst/>
              </a:rPr>
              <a:t>MainActivity.kt</a:t>
            </a:r>
            <a:r>
              <a:rPr kumimoji="0" lang="ru-RU" altLang="ru-RU" sz="2800" b="0" i="0" u="none" strike="noStrike" cap="none" normalizeH="0" baseline="0" dirty="0" smtClean="0">
                <a:ln>
                  <a:noFill/>
                </a:ln>
                <a:effectLst/>
              </a:rPr>
              <a:t>, расположенный в папке </a:t>
            </a:r>
            <a:r>
              <a:rPr kumimoji="0" lang="ru-RU" altLang="ru-RU" sz="2800" b="1" i="0" u="none" strike="noStrike" cap="none" normalizeH="0" baseline="0" dirty="0" err="1" smtClean="0">
                <a:ln>
                  <a:noFill/>
                </a:ln>
                <a:effectLst/>
              </a:rPr>
              <a:t>kotlin</a:t>
            </a:r>
            <a:r>
              <a:rPr kumimoji="0" lang="ru-RU" altLang="ru-RU" sz="2800" b="1" i="0" u="none" strike="noStrike" cap="none" normalizeH="0" baseline="0" dirty="0" smtClean="0">
                <a:ln>
                  <a:noFill/>
                </a:ln>
                <a:effectLst/>
              </a:rPr>
              <a:t>,</a:t>
            </a:r>
            <a:r>
              <a:rPr kumimoji="0" lang="ru-RU" altLang="ru-RU" sz="2800" b="0" i="0" u="none" strike="noStrike" cap="none" normalizeH="0" baseline="0" dirty="0" smtClean="0">
                <a:ln>
                  <a:noFill/>
                </a:ln>
                <a:effectLst/>
              </a:rPr>
              <a:t> в представлении проекта.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00390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881743" y="1126671"/>
            <a:ext cx="10515600" cy="109401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sz="800"/>
          </a:p>
        </p:txBody>
      </p:sp>
      <p:pic>
        <p:nvPicPr>
          <p:cNvPr id="4" name="Объект 3"/>
          <p:cNvPicPr>
            <a:picLocks noGrp="1" noChangeAspect="1"/>
          </p:cNvPicPr>
          <p:nvPr>
            <p:ph idx="1"/>
          </p:nvPr>
        </p:nvPicPr>
        <p:blipFill>
          <a:blip r:embed="rId4"/>
          <a:stretch>
            <a:fillRect/>
          </a:stretch>
        </p:blipFill>
        <p:spPr>
          <a:xfrm>
            <a:off x="1097280" y="286603"/>
            <a:ext cx="3695008" cy="2901911"/>
          </a:xfrm>
          <a:prstGeom prst="rect">
            <a:avLst/>
          </a:prstGeom>
        </p:spPr>
      </p:pic>
      <p:pic>
        <p:nvPicPr>
          <p:cNvPr id="5" name="Рисунок 4"/>
          <p:cNvPicPr>
            <a:picLocks noChangeAspect="1"/>
          </p:cNvPicPr>
          <p:nvPr/>
        </p:nvPicPr>
        <p:blipFill>
          <a:blip r:embed="rId5"/>
          <a:stretch>
            <a:fillRect/>
          </a:stretch>
        </p:blipFill>
        <p:spPr>
          <a:xfrm>
            <a:off x="1097280" y="3188514"/>
            <a:ext cx="3922586" cy="3097985"/>
          </a:xfrm>
          <a:prstGeom prst="rect">
            <a:avLst/>
          </a:prstGeom>
        </p:spPr>
      </p:pic>
      <p:pic>
        <p:nvPicPr>
          <p:cNvPr id="2050" name="Picture 2" descr="https://www.kindpng.com/picc/m/134-1346891_transparent-will-smith-png-will-smith-meme-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5591" y="1737558"/>
            <a:ext cx="3259075" cy="3547086"/>
          </a:xfrm>
          <a:prstGeom prst="rect">
            <a:avLst/>
          </a:prstGeom>
          <a:noFill/>
          <a:extLst>
            <a:ext uri="{909E8E84-426E-40DD-AFC4-6F175D3DCCD1}">
              <a14:hiddenFill xmlns:a14="http://schemas.microsoft.com/office/drawing/2010/main">
                <a:solidFill>
                  <a:srgbClr val="FFFFFF"/>
                </a:solidFill>
              </a14:hiddenFill>
            </a:ext>
          </a:extLst>
        </p:spPr>
      </p:pic>
      <p:pic>
        <p:nvPicPr>
          <p:cNvPr id="2" name="bandicam 2023-03-14 09-00-00-5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90390" y="286603"/>
            <a:ext cx="2888447" cy="6038392"/>
          </a:xfrm>
          <a:prstGeom prst="rect">
            <a:avLst/>
          </a:prstGeom>
        </p:spPr>
      </p:pic>
    </p:spTree>
    <p:extLst>
      <p:ext uri="{BB962C8B-B14F-4D97-AF65-F5344CB8AC3E}">
        <p14:creationId xmlns:p14="http://schemas.microsoft.com/office/powerpoint/2010/main" val="43316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 y="286603"/>
            <a:ext cx="11932920" cy="1450757"/>
          </a:xfrm>
        </p:spPr>
        <p:txBody>
          <a:bodyPr>
            <a:noAutofit/>
          </a:bodyPr>
          <a:lstStyle/>
          <a:p>
            <a:r>
              <a:rPr lang="ru-RU" sz="3200" dirty="0"/>
              <a:t>Внутри </a:t>
            </a:r>
            <a:r>
              <a:rPr lang="en-US" sz="3200" dirty="0" err="1"/>
              <a:t>configureFlutterEngine</a:t>
            </a:r>
            <a:r>
              <a:rPr lang="en-US" sz="3200" dirty="0"/>
              <a:t>()</a:t>
            </a:r>
            <a:r>
              <a:rPr lang="ru-RU" sz="3200" dirty="0"/>
              <a:t>метода создайте </a:t>
            </a:r>
            <a:r>
              <a:rPr lang="en-US" sz="3200" dirty="0" err="1"/>
              <a:t>MethodChannel</a:t>
            </a:r>
            <a:r>
              <a:rPr lang="ru-RU" sz="3200" dirty="0"/>
              <a:t>и вызовите </a:t>
            </a:r>
            <a:r>
              <a:rPr lang="en-US" sz="3200" dirty="0" err="1"/>
              <a:t>setMethodCallHandler</a:t>
            </a:r>
            <a:r>
              <a:rPr lang="en-US" sz="3200" dirty="0"/>
              <a:t>(). </a:t>
            </a:r>
            <a:r>
              <a:rPr lang="ru-RU" sz="3200" dirty="0"/>
              <a:t>Обязательно используйте то же имя канала, что и на стороне клиента </a:t>
            </a:r>
            <a:r>
              <a:rPr lang="en-US" sz="3200" dirty="0"/>
              <a:t>Flutter.</a:t>
            </a:r>
            <a:endParaRPr lang="ru-RU" sz="3200" dirty="0"/>
          </a:p>
        </p:txBody>
      </p:sp>
      <p:sp>
        <p:nvSpPr>
          <p:cNvPr id="6" name="Объект 5"/>
          <p:cNvSpPr>
            <a:spLocks noGrp="1"/>
          </p:cNvSpPr>
          <p:nvPr>
            <p:ph idx="1"/>
          </p:nvPr>
        </p:nvSpPr>
        <p:spPr/>
        <p:txBody>
          <a:bodyPr/>
          <a:lstStyle/>
          <a:p>
            <a:endParaRPr lang="ru-RU"/>
          </a:p>
        </p:txBody>
      </p:sp>
      <p:pic>
        <p:nvPicPr>
          <p:cNvPr id="7" name="Рисунок 6"/>
          <p:cNvPicPr>
            <a:picLocks noChangeAspect="1"/>
          </p:cNvPicPr>
          <p:nvPr/>
        </p:nvPicPr>
        <p:blipFill rotWithShape="1">
          <a:blip r:embed="rId2"/>
          <a:srcRect b="2996"/>
          <a:stretch/>
        </p:blipFill>
        <p:spPr>
          <a:xfrm>
            <a:off x="1021080" y="1737360"/>
            <a:ext cx="10104120" cy="4526280"/>
          </a:xfrm>
          <a:prstGeom prst="rect">
            <a:avLst/>
          </a:prstGeom>
        </p:spPr>
      </p:pic>
    </p:spTree>
    <p:extLst>
      <p:ext uri="{BB962C8B-B14F-4D97-AF65-F5344CB8AC3E}">
        <p14:creationId xmlns:p14="http://schemas.microsoft.com/office/powerpoint/2010/main" val="23884486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080" y="577857"/>
            <a:ext cx="11734800" cy="1450757"/>
          </a:xfrm>
        </p:spPr>
        <p:txBody>
          <a:bodyPr>
            <a:noAutofit/>
          </a:bodyPr>
          <a:lstStyle/>
          <a:p>
            <a:r>
              <a:rPr lang="ru-RU" sz="3600" dirty="0"/>
              <a:t>Добавьте код </a:t>
            </a:r>
            <a:r>
              <a:rPr lang="ru-RU" sz="3600" dirty="0" err="1"/>
              <a:t>Android</a:t>
            </a:r>
            <a:r>
              <a:rPr lang="ru-RU" sz="3600" dirty="0"/>
              <a:t> </a:t>
            </a:r>
            <a:r>
              <a:rPr lang="ru-RU" sz="3600" dirty="0" err="1"/>
              <a:t>Kotlin</a:t>
            </a:r>
            <a:r>
              <a:rPr lang="ru-RU" sz="3600" dirty="0"/>
              <a:t>, который использует API батареи </a:t>
            </a:r>
            <a:r>
              <a:rPr lang="ru-RU" sz="3600" dirty="0" err="1"/>
              <a:t>Android</a:t>
            </a:r>
            <a:r>
              <a:rPr lang="ru-RU" sz="3600" dirty="0"/>
              <a:t> для получения уровня заряда батареи. Этот код точно такой же, какой вы написали бы в </a:t>
            </a:r>
            <a:r>
              <a:rPr lang="ru-RU" sz="3600" dirty="0" err="1"/>
              <a:t>нативном</a:t>
            </a:r>
            <a:r>
              <a:rPr lang="ru-RU" sz="3600" dirty="0"/>
              <a:t> приложении для </a:t>
            </a:r>
            <a:r>
              <a:rPr lang="ru-RU" sz="3600" dirty="0" err="1"/>
              <a:t>Android</a:t>
            </a:r>
            <a:r>
              <a:rPr lang="ru-RU" sz="3600" dirty="0"/>
              <a:t>.</a:t>
            </a:r>
          </a:p>
        </p:txBody>
      </p:sp>
      <p:pic>
        <p:nvPicPr>
          <p:cNvPr id="4" name="Объект 3"/>
          <p:cNvPicPr>
            <a:picLocks noGrp="1" noChangeAspect="1"/>
          </p:cNvPicPr>
          <p:nvPr>
            <p:ph idx="1"/>
          </p:nvPr>
        </p:nvPicPr>
        <p:blipFill>
          <a:blip r:embed="rId2"/>
          <a:stretch>
            <a:fillRect/>
          </a:stretch>
        </p:blipFill>
        <p:spPr>
          <a:xfrm>
            <a:off x="685800" y="2173515"/>
            <a:ext cx="10012680" cy="3834643"/>
          </a:xfrm>
          <a:prstGeom prst="rect">
            <a:avLst/>
          </a:prstGeom>
        </p:spPr>
      </p:pic>
    </p:spTree>
    <p:extLst>
      <p:ext uri="{BB962C8B-B14F-4D97-AF65-F5344CB8AC3E}">
        <p14:creationId xmlns:p14="http://schemas.microsoft.com/office/powerpoint/2010/main" val="3434554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1155680" cy="1493520"/>
          </a:xfrm>
        </p:spPr>
        <p:txBody>
          <a:bodyPr>
            <a:noAutofit/>
          </a:bodyPr>
          <a:lstStyle/>
          <a:p>
            <a:r>
              <a:rPr lang="ru-RU" sz="3600" dirty="0"/>
              <a:t>Затем добавьте следующий метод в </a:t>
            </a:r>
            <a:r>
              <a:rPr lang="en-US" sz="3600" dirty="0" err="1"/>
              <a:t>MainActivity</a:t>
            </a:r>
            <a:r>
              <a:rPr lang="ru-RU" sz="3600" dirty="0"/>
              <a:t>класс под </a:t>
            </a:r>
            <a:r>
              <a:rPr lang="en-US" sz="3600" dirty="0" err="1"/>
              <a:t>configureFlutterEngine</a:t>
            </a:r>
            <a:r>
              <a:rPr lang="en-US" sz="3600" dirty="0"/>
              <a:t>()</a:t>
            </a:r>
            <a:r>
              <a:rPr lang="ru-RU" sz="3600" dirty="0"/>
              <a:t>методом:</a:t>
            </a:r>
          </a:p>
        </p:txBody>
      </p:sp>
      <p:sp>
        <p:nvSpPr>
          <p:cNvPr id="5" name="Объект 4"/>
          <p:cNvSpPr>
            <a:spLocks noGrp="1"/>
          </p:cNvSpPr>
          <p:nvPr>
            <p:ph idx="1"/>
          </p:nvPr>
        </p:nvSpPr>
        <p:spPr>
          <a:xfrm>
            <a:off x="0" y="1493520"/>
            <a:ext cx="12192000" cy="4023360"/>
          </a:xfrm>
        </p:spPr>
        <p:txBody>
          <a:bodyPr>
            <a:noAutofit/>
          </a:bodyPr>
          <a:lstStyle/>
          <a:p>
            <a:r>
              <a:rPr lang="en-US" sz="1800" dirty="0"/>
              <a:t> private fun </a:t>
            </a:r>
            <a:r>
              <a:rPr lang="en-US" sz="1800" dirty="0" err="1"/>
              <a:t>getBatteryLevel</a:t>
            </a:r>
            <a:r>
              <a:rPr lang="en-US" sz="1800" dirty="0"/>
              <a:t>(): </a:t>
            </a:r>
            <a:r>
              <a:rPr lang="en-US" sz="1800" dirty="0" err="1"/>
              <a:t>Int</a:t>
            </a:r>
            <a:r>
              <a:rPr lang="en-US" sz="1800" dirty="0"/>
              <a:t> {</a:t>
            </a:r>
          </a:p>
          <a:p>
            <a:r>
              <a:rPr lang="en-US" sz="1800" dirty="0"/>
              <a:t>    </a:t>
            </a:r>
            <a:r>
              <a:rPr lang="en-US" sz="1800" dirty="0" err="1"/>
              <a:t>val</a:t>
            </a:r>
            <a:r>
              <a:rPr lang="en-US" sz="1800" dirty="0"/>
              <a:t> </a:t>
            </a:r>
            <a:r>
              <a:rPr lang="en-US" sz="1800" dirty="0" err="1"/>
              <a:t>batteryLevel</a:t>
            </a:r>
            <a:r>
              <a:rPr lang="en-US" sz="1800" dirty="0"/>
              <a:t>: </a:t>
            </a:r>
            <a:r>
              <a:rPr lang="en-US" sz="1800" dirty="0" err="1"/>
              <a:t>Int</a:t>
            </a:r>
            <a:endParaRPr lang="en-US" sz="1800" dirty="0"/>
          </a:p>
          <a:p>
            <a:r>
              <a:rPr lang="en-US" sz="1800" dirty="0"/>
              <a:t>    if (VERSION.SDK_INT &gt;= VERSION_CODES.LOLLIPOP) {</a:t>
            </a:r>
          </a:p>
          <a:p>
            <a:r>
              <a:rPr lang="en-US" sz="1800" dirty="0"/>
              <a:t>      </a:t>
            </a:r>
            <a:r>
              <a:rPr lang="en-US" sz="1800" dirty="0" err="1"/>
              <a:t>val</a:t>
            </a:r>
            <a:r>
              <a:rPr lang="en-US" sz="1800" dirty="0"/>
              <a:t> </a:t>
            </a:r>
            <a:r>
              <a:rPr lang="en-US" sz="1800" dirty="0" err="1"/>
              <a:t>batteryManager</a:t>
            </a:r>
            <a:r>
              <a:rPr lang="en-US" sz="1800" dirty="0"/>
              <a:t> = </a:t>
            </a:r>
            <a:r>
              <a:rPr lang="en-US" sz="1800" dirty="0" err="1"/>
              <a:t>getSystemService</a:t>
            </a:r>
            <a:r>
              <a:rPr lang="en-US" sz="1800" dirty="0"/>
              <a:t>(</a:t>
            </a:r>
            <a:r>
              <a:rPr lang="en-US" sz="1800" dirty="0" err="1"/>
              <a:t>Context.BATTERY_SERVICE</a:t>
            </a:r>
            <a:r>
              <a:rPr lang="en-US" sz="1800" dirty="0"/>
              <a:t>) as </a:t>
            </a:r>
            <a:r>
              <a:rPr lang="en-US" sz="1800" dirty="0" err="1"/>
              <a:t>BatteryManager</a:t>
            </a:r>
            <a:endParaRPr lang="en-US" sz="1800" dirty="0"/>
          </a:p>
          <a:p>
            <a:r>
              <a:rPr lang="en-US" sz="1800" dirty="0"/>
              <a:t>      </a:t>
            </a:r>
            <a:r>
              <a:rPr lang="en-US" sz="1800" dirty="0" err="1"/>
              <a:t>batteryLevel</a:t>
            </a:r>
            <a:r>
              <a:rPr lang="en-US" sz="1800" dirty="0"/>
              <a:t> = </a:t>
            </a:r>
            <a:r>
              <a:rPr lang="en-US" sz="1800" dirty="0" err="1"/>
              <a:t>batteryManager.getIntProperty</a:t>
            </a:r>
            <a:r>
              <a:rPr lang="en-US" sz="1800" dirty="0"/>
              <a:t>(</a:t>
            </a:r>
            <a:r>
              <a:rPr lang="en-US" sz="1800" dirty="0" err="1"/>
              <a:t>BatteryManager.BATTERY_PROPERTY_CAPACITY</a:t>
            </a:r>
            <a:r>
              <a:rPr lang="en-US" sz="1800" dirty="0"/>
              <a:t>)</a:t>
            </a:r>
          </a:p>
          <a:p>
            <a:r>
              <a:rPr lang="en-US" sz="1800" dirty="0"/>
              <a:t>    } else {</a:t>
            </a:r>
          </a:p>
          <a:p>
            <a:r>
              <a:rPr lang="en-US" sz="1800" dirty="0"/>
              <a:t>      </a:t>
            </a:r>
            <a:r>
              <a:rPr lang="en-US" sz="1800" dirty="0" err="1"/>
              <a:t>val</a:t>
            </a:r>
            <a:r>
              <a:rPr lang="en-US" sz="1800" dirty="0"/>
              <a:t> intent = </a:t>
            </a:r>
            <a:r>
              <a:rPr lang="en-US" sz="1800" dirty="0" err="1"/>
              <a:t>ContextWrapper</a:t>
            </a:r>
            <a:r>
              <a:rPr lang="en-US" sz="1800" dirty="0"/>
              <a:t>(</a:t>
            </a:r>
            <a:r>
              <a:rPr lang="en-US" sz="1800" dirty="0" err="1"/>
              <a:t>applicationContext</a:t>
            </a:r>
            <a:r>
              <a:rPr lang="en-US" sz="1800" dirty="0"/>
              <a:t>).</a:t>
            </a:r>
            <a:r>
              <a:rPr lang="en-US" sz="1800" dirty="0" err="1"/>
              <a:t>registerReceiver</a:t>
            </a:r>
            <a:r>
              <a:rPr lang="en-US" sz="1800" dirty="0"/>
              <a:t>(null, </a:t>
            </a:r>
            <a:r>
              <a:rPr lang="en-US" sz="1800" dirty="0" err="1"/>
              <a:t>IntentFilter</a:t>
            </a:r>
            <a:r>
              <a:rPr lang="en-US" sz="1800" dirty="0"/>
              <a:t>(</a:t>
            </a:r>
            <a:r>
              <a:rPr lang="en-US" sz="1800" dirty="0" err="1"/>
              <a:t>Intent.ACTION_BATTERY_CHANGED</a:t>
            </a:r>
            <a:r>
              <a:rPr lang="en-US" sz="1800" dirty="0"/>
              <a:t>))</a:t>
            </a:r>
          </a:p>
          <a:p>
            <a:r>
              <a:rPr lang="en-US" sz="1800" dirty="0"/>
              <a:t>      </a:t>
            </a:r>
            <a:r>
              <a:rPr lang="en-US" sz="1800" dirty="0" err="1"/>
              <a:t>batteryLevel</a:t>
            </a:r>
            <a:r>
              <a:rPr lang="en-US" sz="1800" dirty="0"/>
              <a:t> = intent!!.</a:t>
            </a:r>
            <a:r>
              <a:rPr lang="en-US" sz="1800" dirty="0" err="1"/>
              <a:t>getIntExtra</a:t>
            </a:r>
            <a:r>
              <a:rPr lang="en-US" sz="1800" dirty="0"/>
              <a:t>(</a:t>
            </a:r>
            <a:r>
              <a:rPr lang="en-US" sz="1800" dirty="0" err="1"/>
              <a:t>BatteryManager.EXTRA_LEVEL</a:t>
            </a:r>
            <a:r>
              <a:rPr lang="en-US" sz="1800" dirty="0"/>
              <a:t>, -1) * 100 / </a:t>
            </a:r>
            <a:r>
              <a:rPr lang="en-US" sz="1800" dirty="0" err="1"/>
              <a:t>intent.getIntExtra</a:t>
            </a:r>
            <a:r>
              <a:rPr lang="en-US" sz="1800" dirty="0"/>
              <a:t>(</a:t>
            </a:r>
            <a:r>
              <a:rPr lang="en-US" sz="1800" dirty="0" err="1"/>
              <a:t>BatteryManager.EXTRA_SCALE</a:t>
            </a:r>
            <a:r>
              <a:rPr lang="en-US" sz="1800" dirty="0"/>
              <a:t>, -1)</a:t>
            </a:r>
          </a:p>
          <a:p>
            <a:r>
              <a:rPr lang="en-US" sz="1800" dirty="0"/>
              <a:t>    </a:t>
            </a:r>
            <a:r>
              <a:rPr lang="en-US" sz="1800" dirty="0" smtClean="0"/>
              <a:t>}</a:t>
            </a:r>
            <a:endParaRPr lang="en-US" sz="1800" dirty="0"/>
          </a:p>
          <a:p>
            <a:r>
              <a:rPr lang="en-US" sz="1800" dirty="0"/>
              <a:t>    return </a:t>
            </a:r>
            <a:r>
              <a:rPr lang="en-US" sz="1800" dirty="0" err="1"/>
              <a:t>batteryLevel</a:t>
            </a:r>
            <a:endParaRPr lang="en-US" sz="1800" dirty="0"/>
          </a:p>
          <a:p>
            <a:r>
              <a:rPr lang="en-US" sz="1800" dirty="0"/>
              <a:t>  }</a:t>
            </a:r>
            <a:endParaRPr lang="ru-RU" sz="1800" dirty="0"/>
          </a:p>
        </p:txBody>
      </p:sp>
    </p:spTree>
    <p:extLst>
      <p:ext uri="{BB962C8B-B14F-4D97-AF65-F5344CB8AC3E}">
        <p14:creationId xmlns:p14="http://schemas.microsoft.com/office/powerpoint/2010/main" val="14683255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0" y="685801"/>
            <a:ext cx="11871960" cy="2468880"/>
          </a:xfrm>
          <a:solidFill>
            <a:schemeClr val="bg1"/>
          </a:solidFill>
        </p:spPr>
        <p:txBody>
          <a:bodyPr>
            <a:noAutofit/>
          </a:bodyPr>
          <a:lstStyle/>
          <a:p>
            <a:r>
              <a:rPr lang="ru-RU" sz="3200" dirty="0"/>
              <a:t>Наконец, завершите </a:t>
            </a:r>
            <a:r>
              <a:rPr lang="ru-RU" sz="3200" dirty="0" err="1"/>
              <a:t>setMethodCallHandler</a:t>
            </a:r>
            <a:r>
              <a:rPr lang="ru-RU" sz="3200" dirty="0"/>
              <a:t>()метод, добавленный ранее. Вам нужно обрабатывать один метод платформы, </a:t>
            </a:r>
            <a:r>
              <a:rPr lang="ru-RU" sz="3200" dirty="0" err="1"/>
              <a:t>getBatteryLevel</a:t>
            </a:r>
            <a:r>
              <a:rPr lang="ru-RU" sz="3200" dirty="0"/>
              <a:t>()поэтому проверьте его в </a:t>
            </a:r>
            <a:r>
              <a:rPr lang="ru-RU" sz="3200" dirty="0" err="1"/>
              <a:t>callаргументе</a:t>
            </a:r>
            <a:r>
              <a:rPr lang="ru-RU" sz="3200" dirty="0"/>
              <a:t>. Реализация этого метода платформы вызывает код </a:t>
            </a:r>
            <a:r>
              <a:rPr lang="ru-RU" sz="3200" dirty="0" err="1"/>
              <a:t>Android</a:t>
            </a:r>
            <a:r>
              <a:rPr lang="ru-RU" sz="3200" dirty="0"/>
              <a:t>, написанный на предыдущем шаге, и возвращает ответ как в случае успеха, так и в случае ошибки, используя аргумент </a:t>
            </a:r>
            <a:r>
              <a:rPr lang="ru-RU" sz="3200" dirty="0" err="1"/>
              <a:t>result</a:t>
            </a:r>
            <a:r>
              <a:rPr lang="ru-RU" sz="3200" dirty="0"/>
              <a:t>. Если вызывается неизвестный метод, сообщите об этом.</a:t>
            </a:r>
          </a:p>
        </p:txBody>
      </p:sp>
      <p:sp>
        <p:nvSpPr>
          <p:cNvPr id="6" name="Объект 5"/>
          <p:cNvSpPr>
            <a:spLocks noGrp="1"/>
          </p:cNvSpPr>
          <p:nvPr>
            <p:ph idx="1"/>
          </p:nvPr>
        </p:nvSpPr>
        <p:spPr/>
        <p:txBody>
          <a:bodyPr/>
          <a:lstStyle/>
          <a:p>
            <a:endParaRPr lang="ru-RU"/>
          </a:p>
        </p:txBody>
      </p:sp>
      <p:pic>
        <p:nvPicPr>
          <p:cNvPr id="7" name="Рисунок 6"/>
          <p:cNvPicPr>
            <a:picLocks noChangeAspect="1"/>
          </p:cNvPicPr>
          <p:nvPr/>
        </p:nvPicPr>
        <p:blipFill>
          <a:blip r:embed="rId2"/>
          <a:stretch>
            <a:fillRect/>
          </a:stretch>
        </p:blipFill>
        <p:spPr>
          <a:xfrm>
            <a:off x="390348" y="3154681"/>
            <a:ext cx="11472264" cy="2897579"/>
          </a:xfrm>
          <a:prstGeom prst="rect">
            <a:avLst/>
          </a:prstGeom>
        </p:spPr>
      </p:pic>
    </p:spTree>
    <p:extLst>
      <p:ext uri="{BB962C8B-B14F-4D97-AF65-F5344CB8AC3E}">
        <p14:creationId xmlns:p14="http://schemas.microsoft.com/office/powerpoint/2010/main" val="35170184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212097"/>
            <a:ext cx="10058400" cy="1450757"/>
          </a:xfrm>
        </p:spPr>
        <p:txBody>
          <a:bodyPr/>
          <a:lstStyle/>
          <a:p>
            <a:r>
              <a:rPr lang="ru-RU" dirty="0"/>
              <a:t>И замените на следующее:</a:t>
            </a:r>
          </a:p>
        </p:txBody>
      </p:sp>
      <p:sp>
        <p:nvSpPr>
          <p:cNvPr id="5" name="Объект 4"/>
          <p:cNvSpPr>
            <a:spLocks noGrp="1"/>
          </p:cNvSpPr>
          <p:nvPr>
            <p:ph idx="1"/>
          </p:nvPr>
        </p:nvSpPr>
        <p:spPr/>
        <p:txBody>
          <a:bodyPr/>
          <a:lstStyle/>
          <a:p>
            <a:endParaRPr lang="ru-RU"/>
          </a:p>
        </p:txBody>
      </p:sp>
      <p:pic>
        <p:nvPicPr>
          <p:cNvPr id="6" name="Рисунок 5"/>
          <p:cNvPicPr>
            <a:picLocks noChangeAspect="1"/>
          </p:cNvPicPr>
          <p:nvPr/>
        </p:nvPicPr>
        <p:blipFill rotWithShape="1">
          <a:blip r:embed="rId2"/>
          <a:srcRect r="25467"/>
          <a:stretch/>
        </p:blipFill>
        <p:spPr>
          <a:xfrm>
            <a:off x="571708" y="1706729"/>
            <a:ext cx="11109544" cy="4162365"/>
          </a:xfrm>
          <a:prstGeom prst="rect">
            <a:avLst/>
          </a:prstGeom>
        </p:spPr>
      </p:pic>
    </p:spTree>
    <p:extLst>
      <p:ext uri="{BB962C8B-B14F-4D97-AF65-F5344CB8AC3E}">
        <p14:creationId xmlns:p14="http://schemas.microsoft.com/office/powerpoint/2010/main" val="29918940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p:txBody>
          <a:bodyPr/>
          <a:lstStyle/>
          <a:p>
            <a:r>
              <a:rPr lang="ru-RU" sz="3200" dirty="0"/>
              <a:t>Теперь вы сможете запустить приложение на </a:t>
            </a:r>
            <a:r>
              <a:rPr lang="ru-RU" sz="3200" dirty="0" err="1"/>
              <a:t>iOS</a:t>
            </a:r>
            <a:r>
              <a:rPr lang="ru-RU" sz="3200" dirty="0"/>
              <a:t>. Если вы используете симулятор </a:t>
            </a:r>
            <a:r>
              <a:rPr lang="ru-RU" sz="3200" dirty="0" err="1"/>
              <a:t>iOS</a:t>
            </a:r>
            <a:r>
              <a:rPr lang="ru-RU" sz="3200" dirty="0"/>
              <a:t>, обратите внимание, что он не поддерживает API-интерфейсы батареи, и приложение отображает «Уровень батареи недоступен».</a:t>
            </a:r>
          </a:p>
          <a:p>
            <a:r>
              <a:rPr lang="ru-RU" dirty="0"/>
              <a:t/>
            </a:r>
            <a:br>
              <a:rPr lang="ru-RU" dirty="0"/>
            </a:br>
            <a:endParaRPr lang="ru-RU" dirty="0"/>
          </a:p>
        </p:txBody>
      </p:sp>
    </p:spTree>
    <p:extLst>
      <p:ext uri="{BB962C8B-B14F-4D97-AF65-F5344CB8AC3E}">
        <p14:creationId xmlns:p14="http://schemas.microsoft.com/office/powerpoint/2010/main" val="21004019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Ссылки для собственного ознакомления со всем</a:t>
            </a:r>
            <a:endParaRPr lang="ru-RU" dirty="0"/>
          </a:p>
        </p:txBody>
      </p:sp>
      <p:sp>
        <p:nvSpPr>
          <p:cNvPr id="3" name="Объект 2"/>
          <p:cNvSpPr>
            <a:spLocks noGrp="1"/>
          </p:cNvSpPr>
          <p:nvPr>
            <p:ph idx="1"/>
          </p:nvPr>
        </p:nvSpPr>
        <p:spPr/>
        <p:txBody>
          <a:bodyPr/>
          <a:lstStyle/>
          <a:p>
            <a:pPr>
              <a:buFont typeface="Arial" panose="020B0604020202020204" pitchFamily="34" charset="0"/>
              <a:buChar char="•"/>
            </a:pPr>
            <a:r>
              <a:rPr lang="en-US" dirty="0" smtClean="0"/>
              <a:t>Navigator class: https</a:t>
            </a:r>
            <a:r>
              <a:rPr lang="en-US" dirty="0"/>
              <a:t>://api.flutter.dev/flutter/widgets/Navigator-class.html</a:t>
            </a:r>
          </a:p>
          <a:p>
            <a:pPr>
              <a:buFont typeface="Arial" panose="020B0604020202020204" pitchFamily="34" charset="0"/>
              <a:buChar char="•"/>
            </a:pPr>
            <a:r>
              <a:rPr lang="en-US" dirty="0" smtClean="0"/>
              <a:t>popup: https</a:t>
            </a:r>
            <a:r>
              <a:rPr lang="en-US" dirty="0"/>
              <a:t>://api.flutter.dev/flutter/material/PopupMenuButton-class.html</a:t>
            </a:r>
            <a:endParaRPr lang="ru-RU" dirty="0"/>
          </a:p>
          <a:p>
            <a:pPr>
              <a:buFont typeface="Arial" panose="020B0604020202020204" pitchFamily="34" charset="0"/>
              <a:buChar char="•"/>
            </a:pPr>
            <a:r>
              <a:rPr lang="en-US" dirty="0" err="1" smtClean="0"/>
              <a:t>showModalBottomSheet</a:t>
            </a:r>
            <a:r>
              <a:rPr lang="en-US" dirty="0" smtClean="0"/>
              <a:t>: https</a:t>
            </a:r>
            <a:r>
              <a:rPr lang="en-US" dirty="0"/>
              <a:t>://</a:t>
            </a:r>
            <a:r>
              <a:rPr lang="en-US" dirty="0" smtClean="0"/>
              <a:t>api.flutter.dev/flutter/material/showModalBottomSheet.html</a:t>
            </a:r>
          </a:p>
          <a:p>
            <a:pPr>
              <a:buFont typeface="Arial" panose="020B0604020202020204" pitchFamily="34" charset="0"/>
              <a:buChar char="•"/>
            </a:pPr>
            <a:r>
              <a:rPr lang="en-US" dirty="0" err="1" smtClean="0"/>
              <a:t>modalRoute</a:t>
            </a:r>
            <a:r>
              <a:rPr lang="en-US" dirty="0" smtClean="0"/>
              <a:t>: </a:t>
            </a:r>
            <a:r>
              <a:rPr lang="en-US" dirty="0" smtClean="0">
                <a:hlinkClick r:id="rId2"/>
              </a:rPr>
              <a:t>https</a:t>
            </a:r>
            <a:r>
              <a:rPr lang="en-US" dirty="0">
                <a:hlinkClick r:id="rId2"/>
              </a:rPr>
              <a:t>://</a:t>
            </a:r>
            <a:r>
              <a:rPr lang="en-US" dirty="0" smtClean="0">
                <a:hlinkClick r:id="rId2"/>
              </a:rPr>
              <a:t>api.flutter.dev/flutter/widgets/ModalRoute-class.html</a:t>
            </a:r>
            <a:endParaRPr lang="en-US" dirty="0" smtClean="0"/>
          </a:p>
          <a:p>
            <a:pPr>
              <a:buFont typeface="Arial" panose="020B0604020202020204" pitchFamily="34" charset="0"/>
              <a:buChar char="•"/>
            </a:pPr>
            <a:r>
              <a:rPr lang="en-US" dirty="0" err="1" smtClean="0"/>
              <a:t>showDialog</a:t>
            </a:r>
            <a:r>
              <a:rPr lang="en-US" dirty="0" smtClean="0"/>
              <a:t>: https</a:t>
            </a:r>
            <a:r>
              <a:rPr lang="en-US" dirty="0"/>
              <a:t>://api.flutter.dev/flutter/material/showDialog.html</a:t>
            </a:r>
            <a:endParaRPr lang="ru-RU" dirty="0"/>
          </a:p>
          <a:p>
            <a:pPr>
              <a:buFont typeface="Arial" panose="020B0604020202020204" pitchFamily="34" charset="0"/>
              <a:buChar char="•"/>
            </a:pPr>
            <a:endParaRPr lang="ru-RU" dirty="0"/>
          </a:p>
        </p:txBody>
      </p:sp>
    </p:spTree>
    <p:extLst>
      <p:ext uri="{BB962C8B-B14F-4D97-AF65-F5344CB8AC3E}">
        <p14:creationId xmlns:p14="http://schemas.microsoft.com/office/powerpoint/2010/main" val="313278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Отправка данных на новый маршрут</a:t>
            </a:r>
          </a:p>
        </p:txBody>
      </p:sp>
      <p:pic>
        <p:nvPicPr>
          <p:cNvPr id="5" name="Рисунок 4"/>
          <p:cNvPicPr>
            <a:picLocks noChangeAspect="1"/>
          </p:cNvPicPr>
          <p:nvPr/>
        </p:nvPicPr>
        <p:blipFill>
          <a:blip r:embed="rId2"/>
          <a:stretch>
            <a:fillRect/>
          </a:stretch>
        </p:blipFill>
        <p:spPr>
          <a:xfrm>
            <a:off x="1097280" y="1916975"/>
            <a:ext cx="5251676" cy="4065814"/>
          </a:xfrm>
          <a:prstGeom prst="rect">
            <a:avLst/>
          </a:prstGeom>
        </p:spPr>
      </p:pic>
      <p:pic>
        <p:nvPicPr>
          <p:cNvPr id="6" name="Рисунок 5"/>
          <p:cNvPicPr>
            <a:picLocks noChangeAspect="1"/>
          </p:cNvPicPr>
          <p:nvPr/>
        </p:nvPicPr>
        <p:blipFill>
          <a:blip r:embed="rId3"/>
          <a:stretch>
            <a:fillRect/>
          </a:stretch>
        </p:blipFill>
        <p:spPr>
          <a:xfrm>
            <a:off x="6556467" y="1916975"/>
            <a:ext cx="4398916" cy="4208132"/>
          </a:xfrm>
          <a:prstGeom prst="rect">
            <a:avLst/>
          </a:prstGeom>
        </p:spPr>
      </p:pic>
    </p:spTree>
    <p:extLst>
      <p:ext uri="{BB962C8B-B14F-4D97-AF65-F5344CB8AC3E}">
        <p14:creationId xmlns:p14="http://schemas.microsoft.com/office/powerpoint/2010/main" val="2152183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Отправка данных </a:t>
            </a:r>
            <a:r>
              <a:rPr lang="ru-RU" dirty="0" smtClean="0"/>
              <a:t>обратно</a:t>
            </a:r>
            <a:endParaRPr lang="ru-RU" dirty="0"/>
          </a:p>
        </p:txBody>
      </p:sp>
      <p:pic>
        <p:nvPicPr>
          <p:cNvPr id="4" name="Рисунок 3"/>
          <p:cNvPicPr>
            <a:picLocks noChangeAspect="1"/>
          </p:cNvPicPr>
          <p:nvPr/>
        </p:nvPicPr>
        <p:blipFill>
          <a:blip r:embed="rId4"/>
          <a:stretch>
            <a:fillRect/>
          </a:stretch>
        </p:blipFill>
        <p:spPr>
          <a:xfrm>
            <a:off x="1097280" y="1920240"/>
            <a:ext cx="3889524" cy="3711194"/>
          </a:xfrm>
          <a:prstGeom prst="rect">
            <a:avLst/>
          </a:prstGeom>
        </p:spPr>
      </p:pic>
      <p:pic>
        <p:nvPicPr>
          <p:cNvPr id="5" name="Рисунок 4"/>
          <p:cNvPicPr>
            <a:picLocks noChangeAspect="1"/>
          </p:cNvPicPr>
          <p:nvPr/>
        </p:nvPicPr>
        <p:blipFill>
          <a:blip r:embed="rId5"/>
          <a:stretch>
            <a:fillRect/>
          </a:stretch>
        </p:blipFill>
        <p:spPr>
          <a:xfrm>
            <a:off x="4769736" y="1920240"/>
            <a:ext cx="4195411" cy="3553213"/>
          </a:xfrm>
          <a:prstGeom prst="rect">
            <a:avLst/>
          </a:prstGeom>
        </p:spPr>
      </p:pic>
      <p:pic>
        <p:nvPicPr>
          <p:cNvPr id="7" name="bandicam 2023-03-13 20-38-27-7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48078" y="1920240"/>
            <a:ext cx="2407602" cy="4004141"/>
          </a:xfrm>
          <a:prstGeom prst="rect">
            <a:avLst/>
          </a:prstGeom>
        </p:spPr>
      </p:pic>
    </p:spTree>
    <p:extLst>
      <p:ext uri="{BB962C8B-B14F-4D97-AF65-F5344CB8AC3E}">
        <p14:creationId xmlns:p14="http://schemas.microsoft.com/office/powerpoint/2010/main" val="29836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Маршруты могут возвращать значение</a:t>
            </a:r>
            <a:endParaRPr lang="ru-RU" dirty="0"/>
          </a:p>
        </p:txBody>
      </p:sp>
      <p:sp>
        <p:nvSpPr>
          <p:cNvPr id="4" name="Объект 3"/>
          <p:cNvSpPr>
            <a:spLocks noGrp="1"/>
          </p:cNvSpPr>
          <p:nvPr>
            <p:ph idx="1"/>
          </p:nvPr>
        </p:nvSpPr>
        <p:spPr/>
        <p:txBody>
          <a:bodyPr/>
          <a:lstStyle/>
          <a:p>
            <a:r>
              <a:rPr lang="ru-RU" dirty="0"/>
              <a:t>Когда маршрут отправляется, чтобы запросить у пользователя значение, значение может быть возвращено через параметр результата метода </a:t>
            </a:r>
            <a:r>
              <a:rPr lang="ru-RU" dirty="0" err="1" smtClean="0"/>
              <a:t>pop</a:t>
            </a:r>
            <a:r>
              <a:rPr lang="ru-RU" dirty="0" smtClean="0"/>
              <a:t>.</a:t>
            </a:r>
          </a:p>
        </p:txBody>
      </p:sp>
      <p:pic>
        <p:nvPicPr>
          <p:cNvPr id="6" name="Рисунок 5"/>
          <p:cNvPicPr>
            <a:picLocks noChangeAspect="1"/>
          </p:cNvPicPr>
          <p:nvPr/>
        </p:nvPicPr>
        <p:blipFill>
          <a:blip r:embed="rId2"/>
          <a:stretch>
            <a:fillRect/>
          </a:stretch>
        </p:blipFill>
        <p:spPr>
          <a:xfrm>
            <a:off x="2671438" y="2916079"/>
            <a:ext cx="7137722" cy="2570319"/>
          </a:xfrm>
          <a:prstGeom prst="rect">
            <a:avLst/>
          </a:prstGeom>
        </p:spPr>
      </p:pic>
    </p:spTree>
    <p:extLst>
      <p:ext uri="{BB962C8B-B14F-4D97-AF65-F5344CB8AC3E}">
        <p14:creationId xmlns:p14="http://schemas.microsoft.com/office/powerpoint/2010/main" val="1120157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Использование именованных маршрутов </a:t>
            </a:r>
            <a:r>
              <a:rPr lang="ru-RU" dirty="0" smtClean="0"/>
              <a:t>навигатора</a:t>
            </a:r>
            <a:endParaRPr lang="ru-RU" dirty="0"/>
          </a:p>
        </p:txBody>
      </p:sp>
      <p:sp>
        <p:nvSpPr>
          <p:cNvPr id="3" name="Объект 2"/>
          <p:cNvSpPr>
            <a:spLocks noGrp="1"/>
          </p:cNvSpPr>
          <p:nvPr>
            <p:ph idx="1"/>
          </p:nvPr>
        </p:nvSpPr>
        <p:spPr>
          <a:xfrm>
            <a:off x="1097280" y="1845734"/>
            <a:ext cx="3953691" cy="4023360"/>
          </a:xfrm>
        </p:spPr>
        <p:txBody>
          <a:bodyPr/>
          <a:lstStyle/>
          <a:p>
            <a:pPr marL="0" indent="0">
              <a:buNone/>
            </a:pPr>
            <a:r>
              <a:rPr lang="ru-RU" dirty="0" smtClean="0"/>
              <a:t>К маршрутам можно обращаться по </a:t>
            </a:r>
            <a:r>
              <a:rPr lang="ru-RU" dirty="0"/>
              <a:t>имени. Названия маршрутов, по соглашению, </a:t>
            </a:r>
            <a:r>
              <a:rPr lang="ru-RU" dirty="0" smtClean="0"/>
              <a:t>используют </a:t>
            </a:r>
            <a:r>
              <a:rPr lang="ru-RU" dirty="0"/>
              <a:t>структуру, похожую на путь (например, '/a/b/c'). Маршрут домашней страницы приложения по умолчанию называется '/'.</a:t>
            </a:r>
          </a:p>
          <a:p>
            <a:endParaRPr lang="ru-RU" dirty="0"/>
          </a:p>
        </p:txBody>
      </p:sp>
      <p:pic>
        <p:nvPicPr>
          <p:cNvPr id="4" name="Рисунок 3"/>
          <p:cNvPicPr>
            <a:picLocks noChangeAspect="1"/>
          </p:cNvPicPr>
          <p:nvPr/>
        </p:nvPicPr>
        <p:blipFill>
          <a:blip r:embed="rId4"/>
          <a:stretch>
            <a:fillRect/>
          </a:stretch>
        </p:blipFill>
        <p:spPr>
          <a:xfrm>
            <a:off x="5504905" y="1845734"/>
            <a:ext cx="3625971" cy="4276392"/>
          </a:xfrm>
          <a:prstGeom prst="rect">
            <a:avLst/>
          </a:prstGeom>
        </p:spPr>
      </p:pic>
      <p:pic>
        <p:nvPicPr>
          <p:cNvPr id="6" name="bandicam 2023-03-13 20-43-00-0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51057" y="1845734"/>
            <a:ext cx="2003225" cy="4155166"/>
          </a:xfrm>
          <a:prstGeom prst="rect">
            <a:avLst/>
          </a:prstGeom>
        </p:spPr>
      </p:pic>
    </p:spTree>
    <p:extLst>
      <p:ext uri="{BB962C8B-B14F-4D97-AF65-F5344CB8AC3E}">
        <p14:creationId xmlns:p14="http://schemas.microsoft.com/office/powerpoint/2010/main" val="27216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NavigatorState</a:t>
            </a:r>
            <a:r>
              <a:rPr lang="en-US" dirty="0" smtClean="0"/>
              <a:t> class</a:t>
            </a:r>
            <a:endParaRPr lang="ru-RU" dirty="0"/>
          </a:p>
        </p:txBody>
      </p:sp>
      <p:sp>
        <p:nvSpPr>
          <p:cNvPr id="3" name="Объект 2"/>
          <p:cNvSpPr>
            <a:spLocks noGrp="1"/>
          </p:cNvSpPr>
          <p:nvPr>
            <p:ph idx="1"/>
          </p:nvPr>
        </p:nvSpPr>
        <p:spPr>
          <a:xfrm>
            <a:off x="1097279" y="1845734"/>
            <a:ext cx="7638415" cy="4023360"/>
          </a:xfrm>
        </p:spPr>
        <p:txBody>
          <a:bodyPr>
            <a:normAutofit/>
          </a:bodyPr>
          <a:lstStyle/>
          <a:p>
            <a:r>
              <a:rPr lang="ru-RU" sz="2800" dirty="0"/>
              <a:t>Состояние </a:t>
            </a:r>
            <a:r>
              <a:rPr lang="ru-RU" sz="2800" dirty="0" err="1"/>
              <a:t>виджета</a:t>
            </a:r>
            <a:r>
              <a:rPr lang="ru-RU" sz="2800" dirty="0"/>
              <a:t> </a:t>
            </a:r>
            <a:r>
              <a:rPr lang="ru-RU" sz="2800" dirty="0" err="1"/>
              <a:t>Navigator</a:t>
            </a:r>
            <a:r>
              <a:rPr lang="ru-RU" sz="2800" dirty="0"/>
              <a:t>, который вызван внутри одного из видов </a:t>
            </a:r>
            <a:r>
              <a:rPr lang="ru-RU" sz="2800" dirty="0" err="1"/>
              <a:t>MaterialApp</a:t>
            </a:r>
            <a:r>
              <a:rPr lang="ru-RU" sz="2800" dirty="0"/>
              <a:t>/</a:t>
            </a:r>
            <a:r>
              <a:rPr lang="ru-RU" sz="2800" dirty="0" err="1"/>
              <a:t>CupertinoApp</a:t>
            </a:r>
            <a:r>
              <a:rPr lang="ru-RU" sz="2800" dirty="0"/>
              <a:t>/</a:t>
            </a:r>
            <a:r>
              <a:rPr lang="ru-RU" sz="2800" dirty="0" err="1"/>
              <a:t>WidgetsApp</a:t>
            </a:r>
            <a:r>
              <a:rPr lang="ru-RU" sz="2800" dirty="0"/>
              <a:t>. </a:t>
            </a:r>
            <a:endParaRPr lang="ru-RU" sz="2800" dirty="0" smtClean="0"/>
          </a:p>
          <a:p>
            <a:r>
              <a:rPr lang="ru-RU" sz="2800" dirty="0" err="1" smtClean="0"/>
              <a:t>State</a:t>
            </a:r>
            <a:r>
              <a:rPr lang="ru-RU" sz="2800" dirty="0" smtClean="0"/>
              <a:t> </a:t>
            </a:r>
            <a:r>
              <a:rPr lang="ru-RU" sz="2800" dirty="0"/>
              <a:t>отвечает за хранение истории навигации и предоставляет API для управления историей</a:t>
            </a:r>
            <a:r>
              <a:rPr lang="ru-RU" sz="2800" dirty="0" smtClean="0"/>
              <a:t>.</a:t>
            </a:r>
            <a:r>
              <a:rPr lang="ru-RU" sz="2800" dirty="0"/>
              <a:t/>
            </a:r>
            <a:br>
              <a:rPr lang="ru-RU" sz="2800" dirty="0"/>
            </a:br>
            <a:r>
              <a:rPr lang="ru-RU" sz="2800" dirty="0"/>
              <a:t>Базовые методы навигации повторяют структуру данных </a:t>
            </a:r>
            <a:r>
              <a:rPr lang="ru-RU" sz="2800" dirty="0" err="1"/>
              <a:t>Stack</a:t>
            </a:r>
            <a:r>
              <a:rPr lang="ru-RU" sz="2800" dirty="0"/>
              <a:t>. В диаграмме можно наблюдать методы и "</a:t>
            </a:r>
            <a:r>
              <a:rPr lang="ru-RU" sz="2800" dirty="0" err="1"/>
              <a:t>call</a:t>
            </a:r>
            <a:r>
              <a:rPr lang="ru-RU" sz="2800" dirty="0"/>
              <a:t> </a:t>
            </a:r>
            <a:r>
              <a:rPr lang="ru-RU" sz="2800" dirty="0" err="1"/>
              <a:t>flow</a:t>
            </a:r>
            <a:r>
              <a:rPr lang="ru-RU" sz="2800" dirty="0"/>
              <a:t>" </a:t>
            </a:r>
            <a:r>
              <a:rPr lang="ru-RU" sz="2800" dirty="0" err="1"/>
              <a:t>NavigatorState</a:t>
            </a:r>
            <a:r>
              <a:rPr lang="ru-RU" sz="2800" dirty="0"/>
              <a:t>.</a:t>
            </a:r>
          </a:p>
        </p:txBody>
      </p:sp>
      <p:pic>
        <p:nvPicPr>
          <p:cNvPr id="1026" name="Picture 2" descr="https://habrastorage.org/webt/5w/dg/nb/5wdgnb-tjlngub4c8y4rlpqkeq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695" y="1864531"/>
            <a:ext cx="2419985" cy="400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37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1126</TotalTime>
  <Words>1479</Words>
  <Application>Microsoft Office PowerPoint</Application>
  <PresentationFormat>Широкоэкранный</PresentationFormat>
  <Paragraphs>212</Paragraphs>
  <Slides>46</Slides>
  <Notes>1</Notes>
  <HiddenSlides>0</HiddenSlides>
  <MMClips>13</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46</vt:i4>
      </vt:variant>
    </vt:vector>
  </HeadingPairs>
  <TitlesOfParts>
    <vt:vector size="51" baseType="lpstr">
      <vt:lpstr>Arial</vt:lpstr>
      <vt:lpstr>Calibri</vt:lpstr>
      <vt:lpstr>Calibri Light</vt:lpstr>
      <vt:lpstr>Wingdings</vt:lpstr>
      <vt:lpstr>Ретро</vt:lpstr>
      <vt:lpstr>Navigation</vt:lpstr>
      <vt:lpstr>Класс Navigator</vt:lpstr>
      <vt:lpstr>Методы </vt:lpstr>
      <vt:lpstr>Презентация PowerPoint</vt:lpstr>
      <vt:lpstr>Отправка данных на новый маршрут</vt:lpstr>
      <vt:lpstr>Отправка данных обратно</vt:lpstr>
      <vt:lpstr>Маршруты могут возвращать значение</vt:lpstr>
      <vt:lpstr>Использование именованных маршрутов навигатора</vt:lpstr>
      <vt:lpstr>NavigatorState class</vt:lpstr>
      <vt:lpstr>Методы</vt:lpstr>
      <vt:lpstr>Восстановление состояния</vt:lpstr>
      <vt:lpstr>Восстановление состояния</vt:lpstr>
      <vt:lpstr>Виды маршрутов</vt:lpstr>
      <vt:lpstr>Всплывающие маршруты(Popup)</vt:lpstr>
      <vt:lpstr>ShowDialog</vt:lpstr>
      <vt:lpstr> ShowModalBottomSheet</vt:lpstr>
      <vt:lpstr>PopupMenuButton</vt:lpstr>
      <vt:lpstr>DropdownButton</vt:lpstr>
      <vt:lpstr>Modal Route</vt:lpstr>
      <vt:lpstr>Пользовательские маршруты</vt:lpstr>
      <vt:lpstr>PageRouteBuilder class</vt:lpstr>
      <vt:lpstr>Вложенные навигаторы</vt:lpstr>
      <vt:lpstr>PageViewer - прокручиваемый список, который работает постранично.</vt:lpstr>
      <vt:lpstr>PageViewer</vt:lpstr>
      <vt:lpstr>Platform channel</vt:lpstr>
      <vt:lpstr>Platform channel</vt:lpstr>
      <vt:lpstr>Презентация PowerPoint</vt:lpstr>
      <vt:lpstr>Обзор архитектуры: каналы платформы</vt:lpstr>
      <vt:lpstr>Поддержка типов данных канала платформы и кодеки</vt:lpstr>
      <vt:lpstr>Презентация PowerPoint</vt:lpstr>
      <vt:lpstr>Презентация PowerPoint</vt:lpstr>
      <vt:lpstr>Презентация PowerPoint</vt:lpstr>
      <vt:lpstr>Вызов специфичного для платформы кода с использованием каналов платформы</vt:lpstr>
      <vt:lpstr>Шаг 2: Создайте клиент платформы Flutter</vt:lpstr>
      <vt:lpstr>import 'dart:async'; import 'package:flutter/material.dart'; import 'package:flutter/services.dart';</vt:lpstr>
      <vt:lpstr>Презентация PowerPoint</vt:lpstr>
      <vt:lpstr>Презентация PowerPoint</vt:lpstr>
      <vt:lpstr>Наконец, замените build метод из шаблона, чтобы он содержал небольшой пользовательский интерфейс, отображающий состояние батареи в виде строки, и кнопку для обновления значения.</vt:lpstr>
      <vt:lpstr>Шаг 3. Добавьте реализацию для платформы Android</vt:lpstr>
      <vt:lpstr>Внутри configureFlutterEngine()метода создайте MethodChannelи вызовите setMethodCallHandler(). Обязательно используйте то же имя канала, что и на стороне клиента Flutter.</vt:lpstr>
      <vt:lpstr>Добавьте код Android Kotlin, который использует API батареи Android для получения уровня заряда батареи. Этот код точно такой же, какой вы написали бы в нативном приложении для Android.</vt:lpstr>
      <vt:lpstr>Затем добавьте следующий метод в MainActivityкласс под configureFlutterEngine()методом:</vt:lpstr>
      <vt:lpstr>Наконец, завершите setMethodCallHandler()метод, добавленный ранее. Вам нужно обрабатывать один метод платформы, getBatteryLevel()поэтому проверьте его в callаргументе. Реализация этого метода платформы вызывает код Android, написанный на предыдущем шаге, и возвращает ответ как в случае успеха, так и в случае ошибки, используя аргумент result. Если вызывается неизвестный метод, сообщите об этом.</vt:lpstr>
      <vt:lpstr>И замените на следующее:</vt:lpstr>
      <vt:lpstr>Презентация PowerPoint</vt:lpstr>
      <vt:lpstr>Ссылки для собственного ознакомления со всем</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навигация</dc:title>
  <dc:creator>Учетная запись Майкрософт</dc:creator>
  <cp:lastModifiedBy>Учетная запись Майкрософт</cp:lastModifiedBy>
  <cp:revision>73</cp:revision>
  <dcterms:created xsi:type="dcterms:W3CDTF">2023-03-11T04:50:49Z</dcterms:created>
  <dcterms:modified xsi:type="dcterms:W3CDTF">2023-03-14T06:03:37Z</dcterms:modified>
</cp:coreProperties>
</file>